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8"/>
  </p:notesMasterIdLst>
  <p:handoutMasterIdLst>
    <p:handoutMasterId r:id="rId59"/>
  </p:handoutMasterIdLst>
  <p:sldIdLst>
    <p:sldId id="256" r:id="rId3"/>
    <p:sldId id="257" r:id="rId4"/>
    <p:sldId id="258" r:id="rId5"/>
    <p:sldId id="302" r:id="rId6"/>
    <p:sldId id="293" r:id="rId7"/>
    <p:sldId id="303" r:id="rId8"/>
    <p:sldId id="304" r:id="rId9"/>
    <p:sldId id="307" r:id="rId10"/>
    <p:sldId id="295" r:id="rId11"/>
    <p:sldId id="308" r:id="rId12"/>
    <p:sldId id="309" r:id="rId13"/>
    <p:sldId id="310" r:id="rId14"/>
    <p:sldId id="263" r:id="rId15"/>
    <p:sldId id="311" r:id="rId16"/>
    <p:sldId id="332" r:id="rId17"/>
    <p:sldId id="298" r:id="rId18"/>
    <p:sldId id="299" r:id="rId19"/>
    <p:sldId id="300" r:id="rId20"/>
    <p:sldId id="301" r:id="rId21"/>
    <p:sldId id="259" r:id="rId22"/>
    <p:sldId id="261" r:id="rId23"/>
    <p:sldId id="262" r:id="rId24"/>
    <p:sldId id="321" r:id="rId25"/>
    <p:sldId id="266" r:id="rId26"/>
    <p:sldId id="312" r:id="rId27"/>
    <p:sldId id="322" r:id="rId28"/>
    <p:sldId id="313" r:id="rId29"/>
    <p:sldId id="323" r:id="rId30"/>
    <p:sldId id="314" r:id="rId31"/>
    <p:sldId id="324" r:id="rId32"/>
    <p:sldId id="331" r:id="rId33"/>
    <p:sldId id="296" r:id="rId34"/>
    <p:sldId id="318" r:id="rId35"/>
    <p:sldId id="315" r:id="rId36"/>
    <p:sldId id="316" r:id="rId37"/>
    <p:sldId id="325" r:id="rId38"/>
    <p:sldId id="267" r:id="rId39"/>
    <p:sldId id="264" r:id="rId40"/>
    <p:sldId id="268" r:id="rId41"/>
    <p:sldId id="317" r:id="rId42"/>
    <p:sldId id="265" r:id="rId43"/>
    <p:sldId id="269" r:id="rId44"/>
    <p:sldId id="319" r:id="rId45"/>
    <p:sldId id="320" r:id="rId46"/>
    <p:sldId id="274" r:id="rId47"/>
    <p:sldId id="270" r:id="rId48"/>
    <p:sldId id="271" r:id="rId49"/>
    <p:sldId id="272" r:id="rId50"/>
    <p:sldId id="260" r:id="rId51"/>
    <p:sldId id="326" r:id="rId53"/>
    <p:sldId id="327" r:id="rId54"/>
    <p:sldId id="328" r:id="rId55"/>
    <p:sldId id="329" r:id="rId56"/>
    <p:sldId id="330" r:id="rId57"/>
    <p:sldId id="292" r:id="rId52"/>
  </p:sldIdLst>
  <p:sldSz cx="10160000" cy="7620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DD88AD-4DAF-0CED-AB4B-D5751EE92404}" v="435" dt="2026-10-19T15:13:05.494"/>
    <p1510:client id="{D1E65876-2A1E-42E5-9615-041D2915360C}" v="357" dt="2026-10-19T01:29:39.724"/>
    <p1510:client id="{E7CADFD3-4741-B55B-DC61-383F0B3B9375}" v="6" dt="2026-10-19T13:24:33.7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 Id="rId6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2DD611-8E28-4691-AB89-06E7C43241A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0BDC061-E97C-4AD4-B167-55928C19D60D}">
      <dgm:prSet custT="1"/>
      <dgm:spPr/>
      <dgm:t>
        <a:bodyPr/>
        <a:lstStyle/>
        <a:p>
          <a:pPr algn="l">
            <a:lnSpc>
              <a:spcPct val="90000"/>
            </a:lnSpc>
          </a:pPr>
          <a:r>
            <a:rPr lang="de-CH" sz="2800" b="0" i="0">
              <a:solidFill>
                <a:srgbClr val="FFFFFF"/>
              </a:solidFill>
              <a:latin typeface="Aptos" panose="02110004020202020204"/>
              <a:ea typeface="+mn-ea"/>
              <a:cs typeface="+mn-cs"/>
            </a:rPr>
            <a:t>Martin Nigg </a:t>
          </a:r>
          <a:r>
            <a:rPr lang="de-CH" sz="2800" b="0" i="0" err="1">
              <a:solidFill>
                <a:srgbClr val="FFFFFF"/>
              </a:solidFill>
              <a:latin typeface="Aptos" panose="02110004020202020204"/>
              <a:ea typeface="+mn-ea"/>
              <a:cs typeface="+mn-cs"/>
            </a:rPr>
            <a:t>dipl.</a:t>
          </a:r>
          <a:r>
            <a:rPr lang="de-CH" sz="2800" b="0" i="0">
              <a:solidFill>
                <a:srgbClr val="FFFFFF"/>
              </a:solidFill>
              <a:latin typeface="Aptos" panose="02110004020202020204"/>
              <a:ea typeface="+mn-ea"/>
              <a:cs typeface="+mn-cs"/>
            </a:rPr>
            <a:t> Drogist HF &amp;</a:t>
          </a:r>
          <a:r>
            <a:rPr lang="de-CH" sz="2800">
              <a:solidFill>
                <a:srgbClr val="FFFFFF"/>
              </a:solidFill>
              <a:latin typeface="Aptos" panose="02110004020202020204"/>
              <a:ea typeface="+mn-ea"/>
              <a:cs typeface="+mn-cs"/>
            </a:rPr>
            <a:t> Naturheilpraktiker</a:t>
          </a:r>
          <a:endParaRPr lang="en-US" sz="2800">
            <a:solidFill>
              <a:srgbClr val="FFFFFF"/>
            </a:solidFill>
            <a:latin typeface="Aptos" panose="02110004020202020204"/>
            <a:ea typeface="+mn-ea"/>
            <a:cs typeface="+mn-cs"/>
          </a:endParaRPr>
        </a:p>
      </dgm:t>
    </dgm:pt>
    <dgm:pt modelId="{E9FF1C60-BED2-442C-AE2C-92A7892B2325}" type="parTrans" cxnId="{6AA439A5-436C-4002-8AD8-F0A8CC86D87E}">
      <dgm:prSet/>
      <dgm:spPr/>
      <dgm:t>
        <a:bodyPr/>
        <a:lstStyle/>
        <a:p>
          <a:endParaRPr lang="en-US"/>
        </a:p>
      </dgm:t>
    </dgm:pt>
    <dgm:pt modelId="{290CE8C4-8E0D-4BBC-B732-14380DB2D6E9}" type="sibTrans" cxnId="{6AA439A5-436C-4002-8AD8-F0A8CC86D87E}">
      <dgm:prSet/>
      <dgm:spPr/>
      <dgm:t>
        <a:bodyPr/>
        <a:lstStyle/>
        <a:p>
          <a:endParaRPr lang="en-US"/>
        </a:p>
      </dgm:t>
    </dgm:pt>
    <dgm:pt modelId="{7C8A6EAE-DF0E-4E56-9E4B-077B2D884E27}">
      <dgm:prSet phldr="0" custT="1"/>
      <dgm:spPr/>
      <dgm:t>
        <a:bodyPr/>
        <a:lstStyle/>
        <a:p>
          <a:pPr algn="l" rtl="0">
            <a:lnSpc>
              <a:spcPct val="90000"/>
            </a:lnSpc>
          </a:pPr>
          <a:r>
            <a:rPr lang="de-CH" sz="2800" b="1">
              <a:solidFill>
                <a:srgbClr val="FFFFFF"/>
              </a:solidFill>
              <a:latin typeface="Aptos" panose="02110004020202020204"/>
              <a:ea typeface="+mn-ea"/>
              <a:cs typeface="+mn-cs"/>
            </a:rPr>
            <a:t>              19. Oktober 2026</a:t>
          </a:r>
        </a:p>
      </dgm:t>
    </dgm:pt>
    <dgm:pt modelId="{701FADBE-E31D-487A-8D96-804E538537DF}" type="parTrans" cxnId="{AAEFDDF4-8D8F-46ED-B66B-C74F384270B5}">
      <dgm:prSet/>
      <dgm:spPr/>
      <dgm:t>
        <a:bodyPr/>
        <a:lstStyle/>
        <a:p>
          <a:endParaRPr lang="en-US"/>
        </a:p>
      </dgm:t>
    </dgm:pt>
    <dgm:pt modelId="{AEBA781D-D9E1-49B5-AAF6-ABB87351A1DB}" type="sibTrans" cxnId="{AAEFDDF4-8D8F-46ED-B66B-C74F384270B5}">
      <dgm:prSet/>
      <dgm:spPr/>
      <dgm:t>
        <a:bodyPr/>
        <a:lstStyle/>
        <a:p>
          <a:endParaRPr lang="en-US"/>
        </a:p>
      </dgm:t>
    </dgm:pt>
    <dgm:pt modelId="{694CEF89-5759-4E49-A5E9-E2EB61568604}" type="pres">
      <dgm:prSet presAssocID="{5F2DD611-8E28-4691-AB89-06E7C43241A1}" presName="linear" presStyleCnt="0">
        <dgm:presLayoutVars>
          <dgm:animLvl val="lvl"/>
          <dgm:resizeHandles val="exact"/>
        </dgm:presLayoutVars>
      </dgm:prSet>
      <dgm:spPr/>
    </dgm:pt>
    <dgm:pt modelId="{75DDBD60-77A8-114B-A975-F57097280C18}" type="pres">
      <dgm:prSet presAssocID="{70BDC061-E97C-4AD4-B167-55928C19D60D}" presName="parentText" presStyleLbl="node1" presStyleIdx="0" presStyleCnt="2" custLinFactY="-18667" custLinFactNeighborY="-100000">
        <dgm:presLayoutVars>
          <dgm:chMax val="0"/>
          <dgm:bulletEnabled val="1"/>
        </dgm:presLayoutVars>
      </dgm:prSet>
      <dgm:spPr/>
    </dgm:pt>
    <dgm:pt modelId="{90869D1C-66BA-4E66-BE49-E67D054C725A}" type="pres">
      <dgm:prSet presAssocID="{290CE8C4-8E0D-4BBC-B732-14380DB2D6E9}" presName="spacer" presStyleCnt="0"/>
      <dgm:spPr/>
    </dgm:pt>
    <dgm:pt modelId="{2C2A3777-B578-4173-8E0C-BC9DE2BB40E5}" type="pres">
      <dgm:prSet presAssocID="{7C8A6EAE-DF0E-4E56-9E4B-077B2D884E27}" presName="parentText" presStyleLbl="node1" presStyleIdx="1" presStyleCnt="2" custLinFactY="-18667" custLinFactNeighborY="-100000">
        <dgm:presLayoutVars>
          <dgm:chMax val="0"/>
          <dgm:bulletEnabled val="1"/>
        </dgm:presLayoutVars>
      </dgm:prSet>
      <dgm:spPr/>
    </dgm:pt>
  </dgm:ptLst>
  <dgm:cxnLst>
    <dgm:cxn modelId="{96034413-33F8-4335-800E-A81C0DFE732C}" type="presOf" srcId="{7C8A6EAE-DF0E-4E56-9E4B-077B2D884E27}" destId="{2C2A3777-B578-4173-8E0C-BC9DE2BB40E5}" srcOrd="0" destOrd="0" presId="urn:microsoft.com/office/officeart/2005/8/layout/vList2"/>
    <dgm:cxn modelId="{FD261D80-4A42-4970-9223-072A8307D94E}" type="presOf" srcId="{70BDC061-E97C-4AD4-B167-55928C19D60D}" destId="{75DDBD60-77A8-114B-A975-F57097280C18}" srcOrd="0" destOrd="0" presId="urn:microsoft.com/office/officeart/2005/8/layout/vList2"/>
    <dgm:cxn modelId="{6AA439A5-436C-4002-8AD8-F0A8CC86D87E}" srcId="{5F2DD611-8E28-4691-AB89-06E7C43241A1}" destId="{70BDC061-E97C-4AD4-B167-55928C19D60D}" srcOrd="0" destOrd="0" parTransId="{E9FF1C60-BED2-442C-AE2C-92A7892B2325}" sibTransId="{290CE8C4-8E0D-4BBC-B732-14380DB2D6E9}"/>
    <dgm:cxn modelId="{5AB0F0CB-64F2-134C-9958-9CDF7743E861}" type="presOf" srcId="{5F2DD611-8E28-4691-AB89-06E7C43241A1}" destId="{694CEF89-5759-4E49-A5E9-E2EB61568604}" srcOrd="0" destOrd="0" presId="urn:microsoft.com/office/officeart/2005/8/layout/vList2"/>
    <dgm:cxn modelId="{AAEFDDF4-8D8F-46ED-B66B-C74F384270B5}" srcId="{5F2DD611-8E28-4691-AB89-06E7C43241A1}" destId="{7C8A6EAE-DF0E-4E56-9E4B-077B2D884E27}" srcOrd="1" destOrd="0" parTransId="{701FADBE-E31D-487A-8D96-804E538537DF}" sibTransId="{AEBA781D-D9E1-49B5-AAF6-ABB87351A1DB}"/>
    <dgm:cxn modelId="{3C214D23-2E6B-4F78-AD32-1525CF5175B9}" type="presParOf" srcId="{694CEF89-5759-4E49-A5E9-E2EB61568604}" destId="{75DDBD60-77A8-114B-A975-F57097280C18}" srcOrd="0" destOrd="0" presId="urn:microsoft.com/office/officeart/2005/8/layout/vList2"/>
    <dgm:cxn modelId="{577F93D2-64C7-4D72-9BD2-273AC961374E}" type="presParOf" srcId="{694CEF89-5759-4E49-A5E9-E2EB61568604}" destId="{90869D1C-66BA-4E66-BE49-E67D054C725A}" srcOrd="1" destOrd="0" presId="urn:microsoft.com/office/officeart/2005/8/layout/vList2"/>
    <dgm:cxn modelId="{7E4BF117-EBFC-4683-B31A-7BC7B4FED4B6}" type="presParOf" srcId="{694CEF89-5759-4E49-A5E9-E2EB61568604}" destId="{2C2A3777-B578-4173-8E0C-BC9DE2BB40E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DDBD60-77A8-114B-A975-F57097280C18}">
      <dsp:nvSpPr>
        <dsp:cNvPr id="0" name=""/>
        <dsp:cNvSpPr/>
      </dsp:nvSpPr>
      <dsp:spPr>
        <a:xfrm>
          <a:off x="0" y="982740"/>
          <a:ext cx="5272087"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de-CH" sz="2800" b="0" i="0" kern="1200">
              <a:solidFill>
                <a:srgbClr val="FFFFFF"/>
              </a:solidFill>
              <a:latin typeface="Aptos" panose="02110004020202020204"/>
              <a:ea typeface="+mn-ea"/>
              <a:cs typeface="+mn-cs"/>
            </a:rPr>
            <a:t>Martin Nigg </a:t>
          </a:r>
          <a:r>
            <a:rPr lang="de-CH" sz="2800" b="0" i="0" kern="1200" err="1">
              <a:solidFill>
                <a:srgbClr val="FFFFFF"/>
              </a:solidFill>
              <a:latin typeface="Aptos" panose="02110004020202020204"/>
              <a:ea typeface="+mn-ea"/>
              <a:cs typeface="+mn-cs"/>
            </a:rPr>
            <a:t>dipl.</a:t>
          </a:r>
          <a:r>
            <a:rPr lang="de-CH" sz="2800" b="0" i="0" kern="1200">
              <a:solidFill>
                <a:srgbClr val="FFFFFF"/>
              </a:solidFill>
              <a:latin typeface="Aptos" panose="02110004020202020204"/>
              <a:ea typeface="+mn-ea"/>
              <a:cs typeface="+mn-cs"/>
            </a:rPr>
            <a:t> Drogist HF &amp;</a:t>
          </a:r>
          <a:r>
            <a:rPr lang="de-CH" sz="2800" kern="1200">
              <a:solidFill>
                <a:srgbClr val="FFFFFF"/>
              </a:solidFill>
              <a:latin typeface="Aptos" panose="02110004020202020204"/>
              <a:ea typeface="+mn-ea"/>
              <a:cs typeface="+mn-cs"/>
            </a:rPr>
            <a:t> Naturheilpraktiker</a:t>
          </a:r>
          <a:endParaRPr lang="en-US" sz="2800" kern="1200">
            <a:solidFill>
              <a:srgbClr val="FFFFFF"/>
            </a:solidFill>
            <a:latin typeface="Aptos" panose="02110004020202020204"/>
            <a:ea typeface="+mn-ea"/>
            <a:cs typeface="+mn-cs"/>
          </a:endParaRPr>
        </a:p>
      </dsp:txBody>
      <dsp:txXfrm>
        <a:off x="59399" y="1042139"/>
        <a:ext cx="5153289" cy="1098002"/>
      </dsp:txXfrm>
    </dsp:sp>
    <dsp:sp modelId="{2C2A3777-B578-4173-8E0C-BC9DE2BB40E5}">
      <dsp:nvSpPr>
        <dsp:cNvPr id="0" name=""/>
        <dsp:cNvSpPr/>
      </dsp:nvSpPr>
      <dsp:spPr>
        <a:xfrm>
          <a:off x="0" y="2386740"/>
          <a:ext cx="5272087"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de-CH" sz="2800" b="1" kern="1200">
              <a:solidFill>
                <a:srgbClr val="FFFFFF"/>
              </a:solidFill>
              <a:latin typeface="Aptos" panose="02110004020202020204"/>
              <a:ea typeface="+mn-ea"/>
              <a:cs typeface="+mn-cs"/>
            </a:rPr>
            <a:t>              19. Oktober 2026</a:t>
          </a:r>
        </a:p>
      </dsp:txBody>
      <dsp:txXfrm>
        <a:off x="59399" y="2446139"/>
        <a:ext cx="5153289"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78C5782-9325-4266-156A-3A3AC54C13AE}"/>
              </a:ext>
            </a:extLst>
          </p:cNvPr>
          <p:cNvSpPr txBox="1">
            <a:spLocks noGrp="1"/>
          </p:cNvSpPr>
          <p:nvPr>
            <p:ph type="hdr" sz="quarter"/>
          </p:nvPr>
        </p:nvSpPr>
        <p:spPr>
          <a:xfrm>
            <a:off x="0" y="0"/>
            <a:ext cx="2949994" cy="496006"/>
          </a:xfrm>
          <a:prstGeom prst="rect">
            <a:avLst/>
          </a:prstGeom>
          <a:noFill/>
          <a:ln>
            <a:noFill/>
          </a:ln>
        </p:spPr>
        <p:txBody>
          <a:bodyPr vert="horz" wrap="square" lIns="82467" tIns="41234" rIns="82467" bIns="41234" anchorCtr="0" compatLnSpc="0">
            <a:noAutofit/>
          </a:bodyPr>
          <a:lstStyle/>
          <a:p>
            <a:pPr hangingPunct="0">
              <a:defRPr sz="1400"/>
            </a:pPr>
            <a:endParaRPr lang="de-CH" sz="1300">
              <a:latin typeface="Liberation Sans" pitchFamily="18"/>
              <a:ea typeface="PingFang SC" pitchFamily="2"/>
              <a:cs typeface="Arial Unicode MS" pitchFamily="2"/>
            </a:endParaRPr>
          </a:p>
        </p:txBody>
      </p:sp>
      <p:sp>
        <p:nvSpPr>
          <p:cNvPr id="3" name="Datumsplatzhalter 2">
            <a:extLst>
              <a:ext uri="{FF2B5EF4-FFF2-40B4-BE49-F238E27FC236}">
                <a16:creationId xmlns:a16="http://schemas.microsoft.com/office/drawing/2014/main" id="{8559EC58-ACFA-6CBC-88F0-B022A953E2E4}"/>
              </a:ext>
            </a:extLst>
          </p:cNvPr>
          <p:cNvSpPr txBox="1">
            <a:spLocks noGrp="1"/>
          </p:cNvSpPr>
          <p:nvPr>
            <p:ph type="dt" sz="quarter" idx="1"/>
          </p:nvPr>
        </p:nvSpPr>
        <p:spPr>
          <a:xfrm>
            <a:off x="3847649" y="0"/>
            <a:ext cx="2949994" cy="496006"/>
          </a:xfrm>
          <a:prstGeom prst="rect">
            <a:avLst/>
          </a:prstGeom>
          <a:noFill/>
          <a:ln>
            <a:noFill/>
          </a:ln>
        </p:spPr>
        <p:txBody>
          <a:bodyPr vert="horz" wrap="square" lIns="82467" tIns="41234" rIns="82467" bIns="41234" anchorCtr="0" compatLnSpc="0">
            <a:noAutofit/>
          </a:bodyPr>
          <a:lstStyle/>
          <a:p>
            <a:pPr algn="r" hangingPunct="0">
              <a:defRPr sz="1400"/>
            </a:pPr>
            <a:endParaRPr lang="de-CH" sz="1300">
              <a:latin typeface="Liberation Sans" pitchFamily="18"/>
              <a:ea typeface="PingFang SC" pitchFamily="2"/>
              <a:cs typeface="Arial Unicode MS" pitchFamily="2"/>
            </a:endParaRPr>
          </a:p>
        </p:txBody>
      </p:sp>
      <p:sp>
        <p:nvSpPr>
          <p:cNvPr id="4" name="Fußzeilenplatzhalter 3">
            <a:extLst>
              <a:ext uri="{FF2B5EF4-FFF2-40B4-BE49-F238E27FC236}">
                <a16:creationId xmlns:a16="http://schemas.microsoft.com/office/drawing/2014/main" id="{4993B23E-A441-AF44-2844-0583425BF7BA}"/>
              </a:ext>
            </a:extLst>
          </p:cNvPr>
          <p:cNvSpPr txBox="1">
            <a:spLocks noGrp="1"/>
          </p:cNvSpPr>
          <p:nvPr>
            <p:ph type="ftr" sz="quarter" idx="2"/>
          </p:nvPr>
        </p:nvSpPr>
        <p:spPr>
          <a:xfrm>
            <a:off x="0" y="9430471"/>
            <a:ext cx="2949994" cy="496006"/>
          </a:xfrm>
          <a:prstGeom prst="rect">
            <a:avLst/>
          </a:prstGeom>
          <a:noFill/>
          <a:ln>
            <a:noFill/>
          </a:ln>
        </p:spPr>
        <p:txBody>
          <a:bodyPr vert="horz" wrap="square" lIns="82467" tIns="41234" rIns="82467" bIns="41234" anchor="b" anchorCtr="0" compatLnSpc="0">
            <a:noAutofit/>
          </a:bodyPr>
          <a:lstStyle/>
          <a:p>
            <a:pPr hangingPunct="0">
              <a:defRPr sz="1400"/>
            </a:pPr>
            <a:endParaRPr lang="de-CH" sz="1300">
              <a:latin typeface="Liberation Sans" pitchFamily="18"/>
              <a:ea typeface="PingFang SC" pitchFamily="2"/>
              <a:cs typeface="Arial Unicode MS" pitchFamily="2"/>
            </a:endParaRPr>
          </a:p>
        </p:txBody>
      </p:sp>
      <p:sp>
        <p:nvSpPr>
          <p:cNvPr id="5" name="Foliennummernplatzhalter 4">
            <a:extLst>
              <a:ext uri="{FF2B5EF4-FFF2-40B4-BE49-F238E27FC236}">
                <a16:creationId xmlns:a16="http://schemas.microsoft.com/office/drawing/2014/main" id="{435C4881-CB37-D02A-F397-A96ED57698AA}"/>
              </a:ext>
            </a:extLst>
          </p:cNvPr>
          <p:cNvSpPr txBox="1">
            <a:spLocks noGrp="1"/>
          </p:cNvSpPr>
          <p:nvPr>
            <p:ph type="sldNum" sz="quarter" idx="3"/>
          </p:nvPr>
        </p:nvSpPr>
        <p:spPr>
          <a:xfrm>
            <a:off x="3847649" y="9430471"/>
            <a:ext cx="2949994" cy="496006"/>
          </a:xfrm>
          <a:prstGeom prst="rect">
            <a:avLst/>
          </a:prstGeom>
          <a:noFill/>
          <a:ln>
            <a:noFill/>
          </a:ln>
        </p:spPr>
        <p:txBody>
          <a:bodyPr vert="horz" wrap="square" lIns="82467" tIns="41234" rIns="82467" bIns="41234" anchor="b" anchorCtr="0" compatLnSpc="0">
            <a:noAutofit/>
          </a:bodyPr>
          <a:lstStyle/>
          <a:p>
            <a:pPr algn="r" hangingPunct="0">
              <a:defRPr sz="1400"/>
            </a:pPr>
            <a:fld id="{FD7C2DE1-7638-EA47-9165-D2D213D41452}" type="slidenum">
              <a:pPr algn="r" hangingPunct="0">
                <a:defRPr sz="1400"/>
              </a:pPr>
              <a:t>‹Nr.›</a:t>
            </a:fld>
            <a:endParaRPr lang="de-CH" sz="1300">
              <a:latin typeface="Liberation Sans" pitchFamily="18"/>
              <a:ea typeface="PingFang SC" pitchFamily="2"/>
              <a:cs typeface="Arial Unicode MS" pitchFamily="2"/>
            </a:endParaRPr>
          </a:p>
        </p:txBody>
      </p:sp>
    </p:spTree>
    <p:extLst>
      <p:ext uri="{BB962C8B-B14F-4D97-AF65-F5344CB8AC3E}">
        <p14:creationId xmlns:p14="http://schemas.microsoft.com/office/powerpoint/2010/main" val="2602759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12ECBE-F92F-6E01-6F92-BB2D4005702A}"/>
              </a:ext>
            </a:extLst>
          </p:cNvPr>
          <p:cNvSpPr>
            <a:spLocks noGrp="1" noRot="1" noChangeAspect="1"/>
          </p:cNvSpPr>
          <p:nvPr>
            <p:ph type="sldImg" idx="2"/>
          </p:nvPr>
        </p:nvSpPr>
        <p:spPr>
          <a:xfrm>
            <a:off x="915988" y="754063"/>
            <a:ext cx="4964112" cy="3722687"/>
          </a:xfrm>
          <a:prstGeom prst="rect">
            <a:avLst/>
          </a:prstGeom>
          <a:noFill/>
          <a:ln>
            <a:noFill/>
            <a:prstDash val="solid"/>
          </a:ln>
        </p:spPr>
        <p:txBody>
          <a:bodyPr lIns="83786" tIns="41893" rIns="83786" bIns="41893"/>
          <a:lstStyle/>
          <a:p>
            <a:endParaRPr lang="de-CH"/>
          </a:p>
        </p:txBody>
      </p:sp>
      <p:sp>
        <p:nvSpPr>
          <p:cNvPr id="3" name="Notizenplatzhalter 2">
            <a:extLst>
              <a:ext uri="{FF2B5EF4-FFF2-40B4-BE49-F238E27FC236}">
                <a16:creationId xmlns:a16="http://schemas.microsoft.com/office/drawing/2014/main" id="{B5A9A702-9D8D-25E0-0C7C-4AEA8C96B43F}"/>
              </a:ext>
            </a:extLst>
          </p:cNvPr>
          <p:cNvSpPr txBox="1">
            <a:spLocks noGrp="1"/>
          </p:cNvSpPr>
          <p:nvPr>
            <p:ph type="body" sz="quarter" idx="3"/>
          </p:nvPr>
        </p:nvSpPr>
        <p:spPr>
          <a:xfrm>
            <a:off x="679797" y="4715068"/>
            <a:ext cx="5438050" cy="4466731"/>
          </a:xfrm>
          <a:prstGeom prst="rect">
            <a:avLst/>
          </a:prstGeom>
          <a:noFill/>
          <a:ln>
            <a:noFill/>
          </a:ln>
        </p:spPr>
        <p:txBody>
          <a:bodyPr lIns="0" tIns="0" rIns="0" bIns="0"/>
          <a:lstStyle/>
          <a:p>
            <a:endParaRPr lang="de-CH"/>
          </a:p>
        </p:txBody>
      </p:sp>
      <p:sp>
        <p:nvSpPr>
          <p:cNvPr id="4" name="Kopfzeilenplatzhalter 3">
            <a:extLst>
              <a:ext uri="{FF2B5EF4-FFF2-40B4-BE49-F238E27FC236}">
                <a16:creationId xmlns:a16="http://schemas.microsoft.com/office/drawing/2014/main" id="{4650639B-441D-9B29-E173-C76AEEFB9843}"/>
              </a:ext>
            </a:extLst>
          </p:cNvPr>
          <p:cNvSpPr txBox="1">
            <a:spLocks noGrp="1"/>
          </p:cNvSpPr>
          <p:nvPr>
            <p:ph type="hdr" sz="quarter"/>
          </p:nvPr>
        </p:nvSpPr>
        <p:spPr>
          <a:xfrm>
            <a:off x="0" y="0"/>
            <a:ext cx="2949994" cy="496006"/>
          </a:xfrm>
          <a:prstGeom prst="rect">
            <a:avLst/>
          </a:prstGeom>
          <a:noFill/>
          <a:ln>
            <a:noFill/>
          </a:ln>
        </p:spPr>
        <p:txBody>
          <a:bodyPr vert="horz" lIns="0" tIns="0" rIns="0" bIns="0" anchorCtr="0">
            <a:noAutofit/>
          </a:bodyPr>
          <a:lstStyle>
            <a:lvl1pPr lvl="0" rtl="0" hangingPunct="0">
              <a:buNone/>
              <a:tabLst/>
              <a:defRPr lang="de-CH" sz="1300" kern="1200">
                <a:latin typeface="Liberation Serif" pitchFamily="18"/>
                <a:ea typeface="Tahoma" pitchFamily="2"/>
                <a:cs typeface="Tahoma" pitchFamily="2"/>
              </a:defRPr>
            </a:lvl1pPr>
          </a:lstStyle>
          <a:p>
            <a:pPr lvl="0"/>
            <a:endParaRPr lang="de-CH"/>
          </a:p>
        </p:txBody>
      </p:sp>
      <p:sp>
        <p:nvSpPr>
          <p:cNvPr id="5" name="Datumsplatzhalter 4">
            <a:extLst>
              <a:ext uri="{FF2B5EF4-FFF2-40B4-BE49-F238E27FC236}">
                <a16:creationId xmlns:a16="http://schemas.microsoft.com/office/drawing/2014/main" id="{461A79DF-16B9-F550-7E46-E781B13EFD6D}"/>
              </a:ext>
            </a:extLst>
          </p:cNvPr>
          <p:cNvSpPr txBox="1">
            <a:spLocks noGrp="1"/>
          </p:cNvSpPr>
          <p:nvPr>
            <p:ph type="dt" idx="1"/>
          </p:nvPr>
        </p:nvSpPr>
        <p:spPr>
          <a:xfrm>
            <a:off x="3847649" y="0"/>
            <a:ext cx="2949994" cy="496006"/>
          </a:xfrm>
          <a:prstGeom prst="rect">
            <a:avLst/>
          </a:prstGeom>
          <a:noFill/>
          <a:ln>
            <a:noFill/>
          </a:ln>
        </p:spPr>
        <p:txBody>
          <a:bodyPr vert="horz" lIns="0" tIns="0" rIns="0" bIns="0" anchorCtr="0">
            <a:noAutofit/>
          </a:bodyPr>
          <a:lstStyle>
            <a:lvl1pPr lvl="0" algn="r" rtl="0" hangingPunct="0">
              <a:buNone/>
              <a:tabLst/>
              <a:defRPr lang="de-CH" sz="1300" kern="1200">
                <a:latin typeface="Liberation Serif" pitchFamily="18"/>
                <a:ea typeface="Tahoma" pitchFamily="2"/>
                <a:cs typeface="Tahoma" pitchFamily="2"/>
              </a:defRPr>
            </a:lvl1pPr>
          </a:lstStyle>
          <a:p>
            <a:pPr lvl="0"/>
            <a:endParaRPr lang="de-CH"/>
          </a:p>
        </p:txBody>
      </p:sp>
      <p:sp>
        <p:nvSpPr>
          <p:cNvPr id="6" name="Fußzeilenplatzhalter 5">
            <a:extLst>
              <a:ext uri="{FF2B5EF4-FFF2-40B4-BE49-F238E27FC236}">
                <a16:creationId xmlns:a16="http://schemas.microsoft.com/office/drawing/2014/main" id="{48209ED0-44D6-2133-6CF4-F87D63100179}"/>
              </a:ext>
            </a:extLst>
          </p:cNvPr>
          <p:cNvSpPr txBox="1">
            <a:spLocks noGrp="1"/>
          </p:cNvSpPr>
          <p:nvPr>
            <p:ph type="ftr" sz="quarter" idx="4"/>
          </p:nvPr>
        </p:nvSpPr>
        <p:spPr>
          <a:xfrm>
            <a:off x="0" y="9430471"/>
            <a:ext cx="2949994" cy="496006"/>
          </a:xfrm>
          <a:prstGeom prst="rect">
            <a:avLst/>
          </a:prstGeom>
          <a:noFill/>
          <a:ln>
            <a:noFill/>
          </a:ln>
        </p:spPr>
        <p:txBody>
          <a:bodyPr vert="horz" lIns="0" tIns="0" rIns="0" bIns="0" anchor="b" anchorCtr="0">
            <a:noAutofit/>
          </a:bodyPr>
          <a:lstStyle>
            <a:lvl1pPr lvl="0" rtl="0" hangingPunct="0">
              <a:buNone/>
              <a:tabLst/>
              <a:defRPr lang="de-CH" sz="1300" kern="1200">
                <a:latin typeface="Liberation Serif" pitchFamily="18"/>
                <a:ea typeface="Tahoma" pitchFamily="2"/>
                <a:cs typeface="Tahoma" pitchFamily="2"/>
              </a:defRPr>
            </a:lvl1pPr>
          </a:lstStyle>
          <a:p>
            <a:pPr lvl="0"/>
            <a:endParaRPr lang="de-CH"/>
          </a:p>
        </p:txBody>
      </p:sp>
      <p:sp>
        <p:nvSpPr>
          <p:cNvPr id="7" name="Foliennummernplatzhalter 6">
            <a:extLst>
              <a:ext uri="{FF2B5EF4-FFF2-40B4-BE49-F238E27FC236}">
                <a16:creationId xmlns:a16="http://schemas.microsoft.com/office/drawing/2014/main" id="{3C9D6A2C-337C-373F-8C6B-98009EA20A1A}"/>
              </a:ext>
            </a:extLst>
          </p:cNvPr>
          <p:cNvSpPr txBox="1">
            <a:spLocks noGrp="1"/>
          </p:cNvSpPr>
          <p:nvPr>
            <p:ph type="sldNum" sz="quarter" idx="5"/>
          </p:nvPr>
        </p:nvSpPr>
        <p:spPr>
          <a:xfrm>
            <a:off x="3847649" y="9430471"/>
            <a:ext cx="2949994" cy="496006"/>
          </a:xfrm>
          <a:prstGeom prst="rect">
            <a:avLst/>
          </a:prstGeom>
          <a:noFill/>
          <a:ln>
            <a:noFill/>
          </a:ln>
        </p:spPr>
        <p:txBody>
          <a:bodyPr vert="horz" lIns="0" tIns="0" rIns="0" bIns="0" anchor="b" anchorCtr="0">
            <a:noAutofit/>
          </a:bodyPr>
          <a:lstStyle>
            <a:lvl1pPr lvl="0" algn="r" rtl="0" hangingPunct="0">
              <a:buNone/>
              <a:tabLst/>
              <a:defRPr lang="de-CH" sz="1300" kern="1200">
                <a:latin typeface="Liberation Serif" pitchFamily="18"/>
                <a:ea typeface="Tahoma" pitchFamily="2"/>
                <a:cs typeface="Tahoma" pitchFamily="2"/>
              </a:defRPr>
            </a:lvl1pPr>
          </a:lstStyle>
          <a:p>
            <a:pPr lvl="0"/>
            <a:fld id="{B5230E21-6E0A-6745-8B22-AA1F81C77710}" type="slidenum">
              <a:t>‹Nr.›</a:t>
            </a:fld>
            <a:endParaRPr lang="de-CH"/>
          </a:p>
        </p:txBody>
      </p:sp>
    </p:spTree>
    <p:extLst>
      <p:ext uri="{BB962C8B-B14F-4D97-AF65-F5344CB8AC3E}">
        <p14:creationId xmlns:p14="http://schemas.microsoft.com/office/powerpoint/2010/main" val="2085956708"/>
      </p:ext>
    </p:extLst>
  </p:cSld>
  <p:clrMap bg1="lt1" tx1="dk1" bg2="lt2" tx2="dk2" accent1="accent1" accent2="accent2" accent3="accent3" accent4="accent4" accent5="accent5" accent6="accent6" hlink="hlink" folHlink="folHlink"/>
  <p:notesStyle>
    <a:lvl1pPr marL="216000" marR="0" indent="-216000" rtl="0" hangingPunct="0">
      <a:tabLst/>
      <a:defRPr lang="de-CH" sz="2000" b="0" i="0" u="none" strike="noStrike" kern="1200" cap="none">
        <a:ln>
          <a:noFill/>
        </a:ln>
        <a:highlight>
          <a:scrgbClr r="0" g="0" b="0">
            <a:alpha val="0"/>
          </a:scrgbClr>
        </a:highlight>
        <a:latin typeface="Liberation Sans" pitchFamily="18"/>
        <a:ea typeface="PingFang SC" pitchFamily="2"/>
        <a:cs typeface="Arial Unicode MS"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s://flexikon.doccheck.com/de/KgK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 Id="rId3" Type="http://schemas.openxmlformats.org/officeDocument/2006/relationships/hyperlink" Target="https://www.pharmawiki.ch/wiki/index.php?wiki=immunstimulierend" TargetMode="External"/><Relationship Id="rId4" Type="http://schemas.openxmlformats.org/officeDocument/2006/relationships/hyperlink" Target="https://www.pharmawiki.ch/wiki/index.php?wiki=immunmodulierend" TargetMode="External"/><Relationship Id="rId5" Type="http://schemas.openxmlformats.org/officeDocument/2006/relationships/hyperlink" Target="https://www.pharmawiki.ch/wiki/index.php?wiki=Erk&#228;ltung"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s://www.pharmawiki.ch/wiki/index.php?wiki=immunstimulierend" TargetMode="External"/><Relationship Id="rId4" Type="http://schemas.openxmlformats.org/officeDocument/2006/relationships/hyperlink" Target="https://www.pharmawiki.ch/wiki/index.php?wiki=immunmodulierend" TargetMode="External"/><Relationship Id="rId5" Type="http://schemas.openxmlformats.org/officeDocument/2006/relationships/hyperlink" Target="https://www.pharmawiki.ch/wiki/index.php?wiki=Erk&#228;ltun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 Id="rId3" Type="http://schemas.openxmlformats.org/officeDocument/2006/relationships/hyperlink" Target="https://flexikon.doccheck.com/de/Phenprocoumon" TargetMode="External"/><Relationship Id="rId4" Type="http://schemas.openxmlformats.org/officeDocument/2006/relationships/hyperlink" Target="https://flexikon.doccheck.com/de/Plasmahalbwertszeit" TargetMode="External"/><Relationship Id="rId5" Type="http://schemas.openxmlformats.org/officeDocument/2006/relationships/hyperlink" Target="https://flexikon.doccheck.com/de/Warfarin" TargetMode="External"/><Relationship Id="rId6" Type="http://schemas.openxmlformats.org/officeDocument/2006/relationships/hyperlink" Target="https://flexikon.doccheck.com/de/Eliminationshalbwertszeit" TargetMode="External"/><Relationship Id="rId7" Type="http://schemas.openxmlformats.org/officeDocument/2006/relationships/hyperlink" Target="https://flexikon.doccheck.com/de/Rodentizid"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 Id="rId3" Type="http://schemas.openxmlformats.org/officeDocument/2006/relationships/hyperlink" Target="https://flexikon.doccheck.com/de/Blutgerinnung" TargetMode="External"/><Relationship Id="rId4" Type="http://schemas.openxmlformats.org/officeDocument/2006/relationships/hyperlink" Target="https://flexikon.doccheck.com/de/Blutdruck" TargetMode="External"/><Relationship Id="rId5" Type="http://schemas.openxmlformats.org/officeDocument/2006/relationships/hyperlink" Target="https://flexikon.doccheck.com/de/Blutzucker" TargetMode="External"/><Relationship Id="rId6" Type="http://schemas.openxmlformats.org/officeDocument/2006/relationships/hyperlink" Target="https://flexikon.doccheck.com/de/Gerinnungsst%C3%B6rung" TargetMode="External"/><Relationship Id="rId7" Type="http://schemas.openxmlformats.org/officeDocument/2006/relationships/hyperlink" Target="https://flexikon.doccheck.com/de/Antikoagulation" TargetMode="External"/><Relationship Id="rId8" Type="http://schemas.openxmlformats.org/officeDocument/2006/relationships/hyperlink" Target="https://flexikon.doccheck.com/de/Diabetes_mellitus"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 Id="rId3" Type="http://schemas.openxmlformats.org/officeDocument/2006/relationships/hyperlink" Target="https://www.pharmawiki.ch/wiki/index.php?wiki=Proteine" TargetMode="External"/><Relationship Id="rId4" Type="http://schemas.openxmlformats.org/officeDocument/2006/relationships/hyperlink" Target="https://www.pharmawiki.ch/wiki/index.php?wiki=Antibiotika" TargetMode="External"/><Relationship Id="rId5" Type="http://schemas.openxmlformats.org/officeDocument/2006/relationships/hyperlink" Target="https://www.pharmawiki.ch/wiki/index.php?wiki=nach%20dem%20Essen" TargetMode="External"/><Relationship Id="rId6" Type="http://schemas.openxmlformats.org/officeDocument/2006/relationships/hyperlink" Target="https://www.pharmawiki.ch/wiki/index.php?wiki=Alkohol"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s://www.pharmawiki.ch/wiki/index.php?wiki=Proteine" TargetMode="External"/><Relationship Id="rId4" Type="http://schemas.openxmlformats.org/officeDocument/2006/relationships/hyperlink" Target="https://www.pharmawiki.ch/wiki/index.php?wiki=Antibiotika" TargetMode="External"/><Relationship Id="rId5" Type="http://schemas.openxmlformats.org/officeDocument/2006/relationships/hyperlink" Target="https://www.pharmawiki.ch/wiki/index.php?wiki=nach%20dem%20Essen" TargetMode="External"/><Relationship Id="rId6" Type="http://schemas.openxmlformats.org/officeDocument/2006/relationships/hyperlink" Target="https://www.pharmawiki.ch/wiki/index.php?wiki=Alkohol"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 Id="rId3" Type="http://schemas.openxmlformats.org/officeDocument/2006/relationships/hyperlink" Target="https://flexikon.doccheck.com/de/Kreislauf" TargetMode="External"/><Relationship Id="rId4" Type="http://schemas.openxmlformats.org/officeDocument/2006/relationships/hyperlink" Target="https://flexikon.doccheck.com/de/Entz%C3%BCndung" TargetMode="External"/><Relationship Id="rId5" Type="http://schemas.openxmlformats.org/officeDocument/2006/relationships/hyperlink" Target="https://flexikon.doccheck.com/de/Nervensystem" TargetMode="External"/><Relationship Id="rId6" Type="http://schemas.openxmlformats.org/officeDocument/2006/relationships/hyperlink" Target="https://flexikon.doccheck.com/de/Lunge" TargetMode="External"/><Relationship Id="rId7" Type="http://schemas.openxmlformats.org/officeDocument/2006/relationships/hyperlink" Target="https://flexikon.doccheck.com/de/Erbrechen" TargetMode="External"/><Relationship Id="rId8" Type="http://schemas.openxmlformats.org/officeDocument/2006/relationships/hyperlink" Target="https://flexikon.doccheck.com/de/Durchfall" TargetMode="External"/><Relationship Id="rId9" Type="http://schemas.openxmlformats.org/officeDocument/2006/relationships/hyperlink" Target="https://flexikon.doccheck.com/de/index.php?title=Influenza&amp;veaction=edit&amp;section=12" TargetMode="External"/><Relationship Id="rId10" Type="http://schemas.openxmlformats.org/officeDocument/2006/relationships/hyperlink" Target="https://flexikon.doccheck.com/de/Bettruhe"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B2E16C0E-51CF-BD03-E5E7-78F16096B8E4}"/>
              </a:ext>
            </a:extLst>
          </p:cNvPr>
          <p:cNvSpPr txBox="1">
            <a:spLocks noGrp="1"/>
          </p:cNvSpPr>
          <p:nvPr>
            <p:ph type="sldNum" sz="quarter" idx="5"/>
          </p:nvPr>
        </p:nvSpPr>
        <p:spPr>
          <a:ln/>
        </p:spPr>
        <p:txBody>
          <a:bodyPr vert="horz" lIns="0" tIns="0" rIns="0" bIns="0" anchor="b" anchorCtr="0">
            <a:noAutofit/>
          </a:bodyPr>
          <a:lstStyle/>
          <a:p>
            <a:pPr lvl="0"/>
            <a:fld id="{541E87AB-8769-EA46-9D30-970BD7E38EF2}" type="slidenum">
              <a:t>1</a:t>
            </a:fld>
            <a:endParaRPr lang="de-CH"/>
          </a:p>
        </p:txBody>
      </p:sp>
      <p:sp>
        <p:nvSpPr>
          <p:cNvPr id="2" name="Folienbildplatzhalter 1">
            <a:extLst>
              <a:ext uri="{FF2B5EF4-FFF2-40B4-BE49-F238E27FC236}">
                <a16:creationId xmlns:a16="http://schemas.microsoft.com/office/drawing/2014/main" id="{D8F7837C-FE21-AB19-DB0F-3B0B66F4C092}"/>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86C35A0B-5701-7103-4F14-898072C7B0D2}"/>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FBC4D34-CC8A-F895-5939-ABA585931CB9}"/>
              </a:ext>
            </a:extLst>
          </p:cNvPr>
          <p:cNvSpPr txBox="1">
            <a:spLocks noGrp="1"/>
          </p:cNvSpPr>
          <p:nvPr>
            <p:ph type="sldNum" sz="quarter" idx="5"/>
          </p:nvPr>
        </p:nvSpPr>
        <p:spPr>
          <a:ln/>
        </p:spPr>
        <p:txBody>
          <a:bodyPr vert="horz" lIns="0" tIns="0" rIns="0" bIns="0" anchor="b" anchorCtr="0">
            <a:noAutofit/>
          </a:bodyPr>
          <a:lstStyle/>
          <a:p>
            <a:pPr lvl="0"/>
            <a:fld id="{88FEA143-DAAA-054E-A08A-5D1F0D7BD66B}" type="slidenum">
              <a:t>2</a:t>
            </a:fld>
            <a:endParaRPr lang="de-CH"/>
          </a:p>
        </p:txBody>
      </p:sp>
      <p:sp>
        <p:nvSpPr>
          <p:cNvPr id="2" name="Folienbildplatzhalter 1">
            <a:extLst>
              <a:ext uri="{FF2B5EF4-FFF2-40B4-BE49-F238E27FC236}">
                <a16:creationId xmlns:a16="http://schemas.microsoft.com/office/drawing/2014/main" id="{63410532-018B-BD6C-E5F5-300C6BA3353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49D42E40-4689-A5B3-8B98-A109214E38E0}"/>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9BBAE3F-ECAD-0653-4DE3-94925F03A4BE}"/>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3</a:t>
            </a:fld>
            <a:endParaRPr lang="de-CH"/>
          </a:p>
        </p:txBody>
      </p:sp>
      <p:sp>
        <p:nvSpPr>
          <p:cNvPr id="2" name="Folienbildplatzhalter 1">
            <a:extLst>
              <a:ext uri="{FF2B5EF4-FFF2-40B4-BE49-F238E27FC236}">
                <a16:creationId xmlns:a16="http://schemas.microsoft.com/office/drawing/2014/main" id="{46CFDCB8-D704-1752-6B10-64A9BFF34FC3}"/>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763B5870-8EC3-A82E-CFE1-168A3C07C70A}"/>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BE451-E1D2-208B-4837-372590CAA74A}"/>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79EFA2F1-011D-3322-DB3D-EBE69DE0CCA1}"/>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4</a:t>
            </a:fld>
            <a:endParaRPr lang="de-CH"/>
          </a:p>
        </p:txBody>
      </p:sp>
      <p:sp>
        <p:nvSpPr>
          <p:cNvPr id="2" name="Folienbildplatzhalter 1">
            <a:extLst>
              <a:ext uri="{FF2B5EF4-FFF2-40B4-BE49-F238E27FC236}">
                <a16:creationId xmlns:a16="http://schemas.microsoft.com/office/drawing/2014/main" id="{001D9EAC-9166-29AB-1FEA-DB9C4B54CAC0}"/>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80F31B0-9A7F-76F3-0C66-4D0F425D77B5}"/>
              </a:ext>
            </a:extLst>
          </p:cNvPr>
          <p:cNvSpPr txBox="1">
            <a:spLocks noGrp="1"/>
          </p:cNvSpPr>
          <p:nvPr>
            <p:ph type="body" sz="quarter" idx="1"/>
          </p:nvPr>
        </p:nvSpPr>
        <p:spPr/>
        <p:txBody>
          <a:bodyPr vert="horz"/>
          <a:lstStyle/>
          <a:p>
            <a:pPr marL="197829" indent="-197829" algn="l"/>
            <a:r>
              <a:rPr lang="de-CH">
                <a:latin typeface="Liberation Sans"/>
              </a:rPr>
              <a:t>0,8 g/</a:t>
            </a:r>
            <a:r>
              <a:rPr lang="de-CH">
                <a:latin typeface="Liberation Sans"/>
                <a:hlinkClick r:id="rId3"/>
              </a:rPr>
              <a:t>kgKG</a:t>
            </a:r>
            <a:r>
              <a:rPr lang="de-CH">
                <a:latin typeface="Liberation Sans"/>
              </a:rPr>
              <a:t> pro Tag,</a:t>
            </a:r>
            <a:endParaRPr lang="de-DE"/>
          </a:p>
          <a:p>
            <a:pPr marL="197829" indent="-197829" algn="l"/>
            <a:r>
              <a:rPr lang="de-CH">
                <a:latin typeface="Liberation Sans"/>
              </a:rPr>
              <a:t>ab 65 Jahren 1,0 g/kgKG pro Tag </a:t>
            </a:r>
          </a:p>
          <a:p>
            <a:pPr marL="197829" indent="-197829" algn="l"/>
            <a:endParaRPr lang="de-CH">
              <a:latin typeface="Liberation Sans"/>
            </a:endParaRPr>
          </a:p>
          <a:p>
            <a:pPr marL="197829" indent="-197829" algn="l"/>
            <a:r>
              <a:rPr lang="de-CH">
                <a:latin typeface="Liberation Sans"/>
              </a:rPr>
              <a:t>Fett ca 30%</a:t>
            </a:r>
          </a:p>
          <a:p>
            <a:pPr algn="ctr"/>
            <a:endParaRPr lang="de-CH">
              <a:latin typeface="Liberation Sans"/>
            </a:endParaRPr>
          </a:p>
        </p:txBody>
      </p:sp>
    </p:spTree>
    <p:extLst>
      <p:ext uri="{BB962C8B-B14F-4D97-AF65-F5344CB8AC3E}">
        <p14:creationId xmlns:p14="http://schemas.microsoft.com/office/powerpoint/2010/main" val="212176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FBC4D34-CC8A-F895-5939-ABA585931CB9}"/>
              </a:ext>
            </a:extLst>
          </p:cNvPr>
          <p:cNvSpPr txBox="1">
            <a:spLocks noGrp="1"/>
          </p:cNvSpPr>
          <p:nvPr>
            <p:ph type="sldNum" sz="quarter" idx="5"/>
          </p:nvPr>
        </p:nvSpPr>
        <p:spPr>
          <a:ln/>
        </p:spPr>
        <p:txBody>
          <a:bodyPr vert="horz" lIns="0" tIns="0" rIns="0" bIns="0" anchor="b" anchorCtr="0">
            <a:noAutofit/>
          </a:bodyPr>
          <a:lstStyle/>
          <a:p>
            <a:pPr lvl="0"/>
            <a:fld id="{88FEA143-DAAA-054E-A08A-5D1F0D7BD66B}" type="slidenum">
              <a:t>5</a:t>
            </a:fld>
            <a:endParaRPr lang="de-CH"/>
          </a:p>
        </p:txBody>
      </p:sp>
      <p:sp>
        <p:nvSpPr>
          <p:cNvPr id="2" name="Folienbildplatzhalter 1">
            <a:extLst>
              <a:ext uri="{FF2B5EF4-FFF2-40B4-BE49-F238E27FC236}">
                <a16:creationId xmlns:a16="http://schemas.microsoft.com/office/drawing/2014/main" id="{63410532-018B-BD6C-E5F5-300C6BA3353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49D42E40-4689-A5B3-8B98-A109214E38E0}"/>
              </a:ext>
            </a:extLst>
          </p:cNvPr>
          <p:cNvSpPr txBox="1">
            <a:spLocks noGrp="1"/>
          </p:cNvSpPr>
          <p:nvPr>
            <p:ph type="body" sz="quarter" idx="1"/>
          </p:nvPr>
        </p:nvSpPr>
        <p:spPr/>
        <p:txBody>
          <a:bodyPr vert="horz"/>
          <a:lstStyle/>
          <a:p>
            <a:pPr marL="0" indent="0" algn="l"/>
            <a:r>
              <a:rPr lang="de-CH"/>
              <a:t>Resorptionsfläche: </a:t>
            </a:r>
            <a:r>
              <a:rPr lang="de-CH">
                <a:solidFill>
                  <a:srgbClr val="FF0000"/>
                </a:solidFill>
              </a:rPr>
              <a:t>Dünndarm</a:t>
            </a:r>
            <a:endParaRPr lang="de-DE"/>
          </a:p>
          <a:p>
            <a:pPr marL="0" indent="0" algn="l"/>
            <a:r>
              <a:rPr lang="de-CH"/>
              <a:t>  Verdauungsproblemen</a:t>
            </a:r>
          </a:p>
          <a:p>
            <a:pPr marL="0" indent="0" algn="l"/>
            <a:r>
              <a:rPr lang="de-CH"/>
              <a:t>  Entzündungen der Darmschleimhaut</a:t>
            </a:r>
          </a:p>
          <a:p>
            <a:pPr marL="0" indent="0" algn="l"/>
            <a:r>
              <a:rPr lang="de-CH"/>
              <a:t>  erhöhter Darmpermeabilität</a:t>
            </a:r>
          </a:p>
          <a:p>
            <a:pPr marL="197829" indent="-197829" algn="l"/>
            <a:r>
              <a:rPr lang="de-CH">
                <a:solidFill>
                  <a:srgbClr val="EB905C"/>
                </a:solidFill>
              </a:rPr>
              <a:t>◦toxische Metalle</a:t>
            </a:r>
            <a:endParaRPr lang="de-DE"/>
          </a:p>
          <a:p>
            <a:pPr marL="197829" indent="-197829" algn="l"/>
            <a:r>
              <a:rPr lang="de-CH">
                <a:solidFill>
                  <a:srgbClr val="EB905C"/>
                </a:solidFill>
              </a:rPr>
              <a:t>stören Bioverfügbarkeit der Mikronährstoffe</a:t>
            </a:r>
            <a:endParaRPr lang="de-CH"/>
          </a:p>
          <a:p>
            <a:pPr marL="197829" indent="-197829" algn="l"/>
            <a:r>
              <a:rPr lang="de-CH"/>
              <a:t>die Transportproteine sind häufig schon besetzt z.B. durch Schwermetalle wie Blei oder durch Aluminium z.B. aus der Nahrungskette</a:t>
            </a:r>
            <a:endParaRPr lang="en-US"/>
          </a:p>
          <a:p>
            <a:pPr marL="0" indent="0" algn="l"/>
            <a:endParaRPr lang="de-CH">
              <a:latin typeface="Liberation Sans"/>
            </a:endParaRPr>
          </a:p>
        </p:txBody>
      </p:sp>
    </p:spTree>
    <p:extLst>
      <p:ext uri="{BB962C8B-B14F-4D97-AF65-F5344CB8AC3E}">
        <p14:creationId xmlns:p14="http://schemas.microsoft.com/office/powerpoint/2010/main" val="1541646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A97C-5606-89D1-7720-A5FC10FE61CE}"/>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A910DD1-86E1-CC72-DC2C-0BC62CA9A151}"/>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6</a:t>
            </a:fld>
            <a:endParaRPr lang="de-CH"/>
          </a:p>
        </p:txBody>
      </p:sp>
      <p:sp>
        <p:nvSpPr>
          <p:cNvPr id="2" name="Folienbildplatzhalter 1">
            <a:extLst>
              <a:ext uri="{FF2B5EF4-FFF2-40B4-BE49-F238E27FC236}">
                <a16:creationId xmlns:a16="http://schemas.microsoft.com/office/drawing/2014/main" id="{0B0F6ADA-C980-2ED4-05C3-097E99C81C1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14D3873-97FF-4DE0-D40E-1239B87F4BD3}"/>
              </a:ext>
            </a:extLst>
          </p:cNvPr>
          <p:cNvSpPr txBox="1">
            <a:spLocks noGrp="1"/>
          </p:cNvSpPr>
          <p:nvPr>
            <p:ph type="body" sz="quarter" idx="1"/>
          </p:nvPr>
        </p:nvSpPr>
        <p:spPr/>
        <p:txBody>
          <a:bodyPr vert="horz"/>
          <a:lstStyle/>
          <a:p>
            <a:pPr marL="197829" indent="-197829" algn="l"/>
            <a:r>
              <a:rPr lang="de-CH">
                <a:latin typeface="Liberation Sans"/>
              </a:rPr>
              <a:t>Vitamin C (Ascorbinsäure) ist das wohl </a:t>
            </a:r>
            <a:r>
              <a:rPr lang="de-CH" err="1">
                <a:latin typeface="Liberation Sans"/>
              </a:rPr>
              <a:t>bekann</a:t>
            </a:r>
            <a:r>
              <a:rPr lang="de-CH">
                <a:latin typeface="Liberation Sans"/>
              </a:rPr>
              <a:t>-teste Vitamin.</a:t>
            </a:r>
            <a:endParaRPr lang="en-US">
              <a:latin typeface="Liberation Sans"/>
            </a:endParaRPr>
          </a:p>
          <a:p>
            <a:pPr marL="197829" indent="-197829" algn="l"/>
            <a:r>
              <a:rPr lang="de-CH">
                <a:latin typeface="Liberation Sans"/>
              </a:rPr>
              <a:t>Es ist reichlich in frischen Früch-ten, Kartoffeln, dunkelgrünem Gemüse, Hage-butten und Sanddorn enthalten.</a:t>
            </a:r>
            <a:endParaRPr lang="en-US">
              <a:latin typeface="Liberation Sans"/>
            </a:endParaRPr>
          </a:p>
          <a:p>
            <a:pPr marL="197829" indent="-197829" algn="l"/>
            <a:endParaRPr lang="en-US">
              <a:latin typeface="Liberation Sans"/>
            </a:endParaRPr>
          </a:p>
          <a:p>
            <a:pPr marL="197829" indent="-197829" algn="l"/>
            <a:r>
              <a:rPr lang="de-CH"/>
              <a:t>Pflanzen und die meisten Tiere können </a:t>
            </a:r>
            <a:r>
              <a:rPr lang="de-CH" err="1"/>
              <a:t>Ascor-binsäure</a:t>
            </a:r>
            <a:r>
              <a:rPr lang="de-CH"/>
              <a:t> selbst synthetisieren. Der Mensch hat diese Fähigkeit im Verlauf seiner Entwicklung verloren.</a:t>
            </a:r>
          </a:p>
          <a:p>
            <a:pPr algn="l"/>
            <a:endParaRPr lang="en-US"/>
          </a:p>
          <a:p>
            <a:pPr marL="197829" indent="-197829" algn="l"/>
            <a:r>
              <a:rPr lang="de-CH"/>
              <a:t>Vitamin C ist an der Synthese und am Umbau von Hormonen und Coenzymen genauso </a:t>
            </a:r>
            <a:r>
              <a:rPr lang="de-CH" err="1"/>
              <a:t>betei-ligt</a:t>
            </a:r>
            <a:r>
              <a:rPr lang="de-CH"/>
              <a:t> wie am Stoffwechsel der Eiweisse- bzw. Ami-</a:t>
            </a:r>
            <a:r>
              <a:rPr lang="de-CH" err="1"/>
              <a:t>nosäuren</a:t>
            </a:r>
            <a:r>
              <a:rPr lang="de-CH"/>
              <a:t>. Ausserdem ist es wichtig für die Wundheilung, die Blutgerinnung, die Immun-abwehr und den Aufbau des Kollagens. Bei </a:t>
            </a:r>
            <a:r>
              <a:rPr lang="de-CH" err="1"/>
              <a:t>gra-vierendem</a:t>
            </a:r>
            <a:r>
              <a:rPr lang="de-CH"/>
              <a:t> Vitamin-C-Mangel entsteht durch eine Störung der Kollagenbildung Skorbut. Vit-amin C ist ein Antioxidans.</a:t>
            </a:r>
          </a:p>
          <a:p>
            <a:pPr marL="197829" indent="-197829" algn="l"/>
            <a:endParaRPr lang="en-US">
              <a:latin typeface="Liberation Sans"/>
            </a:endParaRPr>
          </a:p>
          <a:p>
            <a:pPr marL="197829" indent="-197829" algn="l"/>
            <a:r>
              <a:rPr lang="de-CH" err="1">
                <a:latin typeface="Liberation Sans"/>
              </a:rPr>
              <a:t>Antioxidanzien</a:t>
            </a:r>
            <a:br>
              <a:rPr lang="en-US">
                <a:latin typeface="Liberation Sans"/>
              </a:rPr>
            </a:br>
            <a:r>
              <a:rPr lang="de-CH">
                <a:latin typeface="Liberation Sans"/>
              </a:rPr>
              <a:t>Die Funktion von </a:t>
            </a:r>
            <a:r>
              <a:rPr lang="de-CH" err="1">
                <a:latin typeface="Liberation Sans"/>
              </a:rPr>
              <a:t>Antioxidanzien</a:t>
            </a:r>
            <a:r>
              <a:rPr lang="de-CH">
                <a:latin typeface="Liberation Sans"/>
              </a:rPr>
              <a:t> besteht darin, schädliche freie Radikale im Körper abzufangen und durch Oxidation unschädlich zu machen. Freie Radikale entstehen im menschlichen Kör-per besonders durch Umweltgifte, UV-Licht, </a:t>
            </a:r>
            <a:r>
              <a:rPr lang="de-CH" err="1">
                <a:latin typeface="Liberation Sans"/>
              </a:rPr>
              <a:t>Zi-garettenrauchen</a:t>
            </a:r>
            <a:r>
              <a:rPr lang="de-CH">
                <a:latin typeface="Liberation Sans"/>
              </a:rPr>
              <a:t>, etc. Es handelt sich dabei um Molekülteile oder Atome, die normalerweise nicht ungebunden vorkommen und aufgrund dessen überaus bindungs- und reaktionsfreudig sind. Bei der Koppelung an körpereigene Mole-</a:t>
            </a:r>
            <a:r>
              <a:rPr lang="de-CH" err="1">
                <a:latin typeface="Liberation Sans"/>
              </a:rPr>
              <a:t>küle</a:t>
            </a:r>
            <a:r>
              <a:rPr lang="de-CH">
                <a:latin typeface="Liberation Sans"/>
              </a:rPr>
              <a:t> werden diese verändert oder zerfallen, wo-durch völlig neue und teilweise giftige Stoffe </a:t>
            </a:r>
            <a:r>
              <a:rPr lang="de-CH" err="1">
                <a:latin typeface="Liberation Sans"/>
              </a:rPr>
              <a:t>ent</a:t>
            </a:r>
            <a:r>
              <a:rPr lang="de-CH">
                <a:latin typeface="Liberation Sans"/>
              </a:rPr>
              <a:t>-stehen, die ihrerseits zu Zellschäden führen </a:t>
            </a:r>
            <a:r>
              <a:rPr lang="de-CH" err="1">
                <a:latin typeface="Liberation Sans"/>
              </a:rPr>
              <a:t>kön-nen</a:t>
            </a:r>
            <a:r>
              <a:rPr lang="de-CH">
                <a:latin typeface="Liberation Sans"/>
              </a:rPr>
              <a:t>.</a:t>
            </a:r>
            <a:endParaRPr lang="en-US">
              <a:latin typeface="Liberation Sans"/>
            </a:endParaRPr>
          </a:p>
          <a:p>
            <a:pPr marL="197829" indent="-197829" algn="l"/>
            <a:endParaRPr lang="en-US">
              <a:latin typeface="Liberation Sans"/>
            </a:endParaRPr>
          </a:p>
          <a:p>
            <a:pPr marL="197829" indent="-197829" algn="l"/>
            <a:r>
              <a:rPr lang="de-CH"/>
              <a:t>Sehr vereinfacht ausgedrückt verbinden sich </a:t>
            </a:r>
            <a:r>
              <a:rPr lang="de-CH" err="1"/>
              <a:t>Antioxidanzien</a:t>
            </a:r>
            <a:r>
              <a:rPr lang="de-CH"/>
              <a:t> mit den freien Radikalen und nehmen ihnen damit ihre Aggressivität. Dies ist einer der Mechanismen im Körper, der Zellen vor Entartung schützt. Reichlicher Verzehr von Obst und grünem Gemüse und somit von Vit-amin C und E senkt somit das Risiko von Herz-Kreislauf- und Tumorerkrankungen. Wei-</a:t>
            </a:r>
            <a:r>
              <a:rPr lang="de-CH" err="1"/>
              <a:t>tere</a:t>
            </a:r>
            <a:r>
              <a:rPr lang="de-CH"/>
              <a:t> </a:t>
            </a:r>
            <a:r>
              <a:rPr lang="de-CH" err="1"/>
              <a:t>Antioxidanzien</a:t>
            </a:r>
            <a:r>
              <a:rPr lang="de-CH"/>
              <a:t> sind z. B. sog. „sekundäre Pflanzenstoffe" wie Lycopin, Betacarotin, Lutein und Flavonoide.</a:t>
            </a:r>
          </a:p>
        </p:txBody>
      </p:sp>
    </p:spTree>
    <p:extLst>
      <p:ext uri="{BB962C8B-B14F-4D97-AF65-F5344CB8AC3E}">
        <p14:creationId xmlns:p14="http://schemas.microsoft.com/office/powerpoint/2010/main" val="160950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CFB55-D409-B3EE-A707-96212D3CFD10}"/>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47D3F1F3-34A1-FDCF-9D9D-8BF74A91782F}"/>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7</a:t>
            </a:fld>
            <a:endParaRPr lang="de-CH"/>
          </a:p>
        </p:txBody>
      </p:sp>
      <p:sp>
        <p:nvSpPr>
          <p:cNvPr id="2" name="Folienbildplatzhalter 1">
            <a:extLst>
              <a:ext uri="{FF2B5EF4-FFF2-40B4-BE49-F238E27FC236}">
                <a16:creationId xmlns:a16="http://schemas.microsoft.com/office/drawing/2014/main" id="{C84BEC4A-8DFC-A43B-D312-F2B756917B1A}"/>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4ECBA249-1DA0-522D-0A4B-34D29DFA810C}"/>
              </a:ext>
            </a:extLst>
          </p:cNvPr>
          <p:cNvSpPr txBox="1">
            <a:spLocks noGrp="1"/>
          </p:cNvSpPr>
          <p:nvPr>
            <p:ph type="body" sz="quarter" idx="1"/>
          </p:nvPr>
        </p:nvSpPr>
        <p:spPr/>
        <p:txBody>
          <a:bodyPr vert="horz"/>
          <a:lstStyle/>
          <a:p>
            <a:pPr marL="197829" indent="-197829" algn="l"/>
            <a:r>
              <a:rPr lang="de-CH">
                <a:latin typeface="Liberation Sans"/>
              </a:rPr>
              <a:t>Vitamin C (Ascorbinsäure) ist das wohl bekannteste Vitamin.</a:t>
            </a:r>
          </a:p>
          <a:p>
            <a:pPr marL="197829" indent="-197829" algn="l" defTabSz="837865"/>
            <a:r>
              <a:rPr lang="de-CH"/>
              <a:t>Pflanzen und die meisten Tiere können </a:t>
            </a:r>
            <a:r>
              <a:rPr lang="de-CH" err="1"/>
              <a:t>Ascor-binsäure</a:t>
            </a:r>
            <a:r>
              <a:rPr lang="de-CH"/>
              <a:t> selbst synthetisieren. Der Mensch hat diese Fähigkeit im Verlauf seiner Entwicklung verloren.</a:t>
            </a:r>
          </a:p>
          <a:p>
            <a:pPr marL="197829" indent="-197829" algn="l"/>
            <a:r>
              <a:rPr lang="de-CH">
                <a:latin typeface="Liberation Sans"/>
              </a:rPr>
              <a:t>Es ist reichlich in frischen</a:t>
            </a:r>
            <a:br>
              <a:rPr lang="de-CH">
                <a:latin typeface="Liberation Sans"/>
              </a:rPr>
            </a:br>
            <a:r>
              <a:rPr lang="de-CH">
                <a:latin typeface="Liberation Sans"/>
              </a:rPr>
              <a:t>Acerola 1500-2000</a:t>
            </a:r>
          </a:p>
          <a:p>
            <a:pPr marL="197829" indent="-197829" algn="l"/>
            <a:r>
              <a:rPr lang="de-CH">
                <a:latin typeface="Liberation Sans"/>
              </a:rPr>
              <a:t>	dunkelgrünem Gemüse,</a:t>
            </a:r>
            <a:br>
              <a:rPr lang="de-CH">
                <a:latin typeface="Liberation Sans"/>
              </a:rPr>
            </a:br>
            <a:r>
              <a:rPr lang="de-CH">
                <a:latin typeface="Liberation Sans"/>
              </a:rPr>
              <a:t>Hagebutten 500-1200mg/100 getrocknet x2</a:t>
            </a:r>
          </a:p>
          <a:p>
            <a:pPr marL="197829" indent="-197829" algn="l"/>
            <a:r>
              <a:rPr lang="de-CH">
                <a:latin typeface="Liberation Sans"/>
              </a:rPr>
              <a:t>Sanddorn 450mg </a:t>
            </a:r>
          </a:p>
          <a:p>
            <a:pPr marL="197829" indent="-197829" algn="l" defTabSz="837865"/>
            <a:r>
              <a:rPr lang="de-CH">
                <a:latin typeface="Liberation Sans"/>
              </a:rPr>
              <a:t>Paprika 140 </a:t>
            </a:r>
            <a:r>
              <a:rPr lang="de-CH">
                <a:latin typeface="Liberation Sans"/>
                <a:sym typeface="Wingdings" panose="05000000000000000000" pitchFamily="2" charset="2"/>
              </a:rPr>
              <a:t>110</a:t>
            </a:r>
            <a:endParaRPr lang="en-US">
              <a:latin typeface="Liberation Sans"/>
            </a:endParaRPr>
          </a:p>
          <a:p>
            <a:pPr marL="197829" indent="-197829" algn="l"/>
            <a:r>
              <a:rPr lang="de-CH" err="1">
                <a:latin typeface="Liberation Sans"/>
              </a:rPr>
              <a:t>Peterlil</a:t>
            </a:r>
            <a:r>
              <a:rPr lang="de-CH">
                <a:latin typeface="Liberation Sans"/>
              </a:rPr>
              <a:t> 160 enthalten.</a:t>
            </a:r>
          </a:p>
          <a:p>
            <a:r>
              <a:rPr lang="de-CH">
                <a:latin typeface="Liberation Sans"/>
              </a:rPr>
              <a:t>Kartoffeln 28/100, 	</a:t>
            </a:r>
            <a:r>
              <a:rPr lang="de-CH" err="1"/>
              <a:t>Knoblauchsrauke</a:t>
            </a:r>
            <a:r>
              <a:rPr lang="de-CH"/>
              <a:t> 200, oder das Barbarakraut Winterkresse 300-400 </a:t>
            </a:r>
            <a:r>
              <a:rPr lang="de-CH">
                <a:latin typeface="Liberation Sans"/>
              </a:rPr>
              <a:t>Brennnessel 330 Giersch 200g </a:t>
            </a:r>
            <a:r>
              <a:rPr lang="de-CH"/>
              <a:t>Sauerampfer</a:t>
            </a:r>
          </a:p>
          <a:p>
            <a:r>
              <a:rPr lang="de-CH"/>
              <a:t>115 mg		</a:t>
            </a:r>
            <a:r>
              <a:rPr lang="de-CH" err="1"/>
              <a:t>Alliaria</a:t>
            </a:r>
            <a:r>
              <a:rPr lang="de-CH"/>
              <a:t> </a:t>
            </a:r>
            <a:r>
              <a:rPr lang="de-CH" err="1"/>
              <a:t>petiolata</a:t>
            </a:r>
            <a:r>
              <a:rPr lang="de-CH"/>
              <a:t>	Giersch </a:t>
            </a:r>
            <a:r>
              <a:rPr lang="de-CH" sz="1800" i="1" err="1"/>
              <a:t>Aegopodium</a:t>
            </a:r>
            <a:r>
              <a:rPr lang="de-CH" sz="1800" i="1"/>
              <a:t> </a:t>
            </a:r>
            <a:r>
              <a:rPr lang="de-CH" sz="1800" i="1" err="1"/>
              <a:t>podagraria</a:t>
            </a:r>
            <a:r>
              <a:rPr lang="de-CH" sz="1800" i="1"/>
              <a:t> Dreiblatt Gichtfuss</a:t>
            </a:r>
            <a:endParaRPr lang="de-CH"/>
          </a:p>
          <a:p>
            <a:pPr marL="197829" indent="-197829" algn="l"/>
            <a:endParaRPr lang="de-CH">
              <a:latin typeface="Liberation Sans"/>
            </a:endParaRPr>
          </a:p>
          <a:p>
            <a:pPr marL="197829" indent="-197829" algn="l"/>
            <a:endParaRPr lang="en-US">
              <a:latin typeface="Liberation Sans"/>
            </a:endParaRPr>
          </a:p>
          <a:p>
            <a:pPr algn="l"/>
            <a:br>
              <a:rPr lang="en-US"/>
            </a:br>
            <a:endParaRPr lang="en-US"/>
          </a:p>
          <a:p>
            <a:pPr marL="197829" indent="-197829" algn="l"/>
            <a:r>
              <a:rPr lang="de-CH" b="1"/>
              <a:t>Vitamin C </a:t>
            </a:r>
            <a:r>
              <a:rPr lang="de-CH"/>
              <a:t>ist an der Synthese und am Umbau von </a:t>
            </a:r>
            <a:r>
              <a:rPr lang="de-CH" b="1"/>
              <a:t>Hormonen</a:t>
            </a:r>
            <a:r>
              <a:rPr lang="de-CH"/>
              <a:t> und Coenzymen genauso </a:t>
            </a:r>
            <a:r>
              <a:rPr lang="de-CH" err="1"/>
              <a:t>betei-ligt</a:t>
            </a:r>
            <a:r>
              <a:rPr lang="de-CH"/>
              <a:t> wie am </a:t>
            </a:r>
            <a:r>
              <a:rPr lang="de-CH" b="1"/>
              <a:t>Stoffwechsel</a:t>
            </a:r>
            <a:r>
              <a:rPr lang="de-CH"/>
              <a:t> der Eiweisse- bzw. Ami-</a:t>
            </a:r>
            <a:r>
              <a:rPr lang="de-CH" err="1"/>
              <a:t>nosäuren</a:t>
            </a:r>
            <a:r>
              <a:rPr lang="de-CH"/>
              <a:t>. Ausserdem ist es wichtig für die </a:t>
            </a:r>
            <a:r>
              <a:rPr lang="de-CH" b="1"/>
              <a:t>Wundheilung, die Blutgerinnung, die Immun-abwehr</a:t>
            </a:r>
            <a:r>
              <a:rPr lang="de-CH"/>
              <a:t> und den Aufbau des </a:t>
            </a:r>
            <a:r>
              <a:rPr lang="de-CH" b="1"/>
              <a:t>Kollagens</a:t>
            </a:r>
            <a:r>
              <a:rPr lang="de-CH"/>
              <a:t>. Bei </a:t>
            </a:r>
            <a:r>
              <a:rPr lang="de-CH" err="1"/>
              <a:t>gra-vierendem</a:t>
            </a:r>
            <a:r>
              <a:rPr lang="de-CH"/>
              <a:t> Vitamin-C-Mangel entsteht durch eine Störung der Kollagenbildung Skorbut. Vit-amin C ist ein Antioxidans.</a:t>
            </a:r>
          </a:p>
          <a:p>
            <a:pPr marL="197829" indent="-197829" algn="l"/>
            <a:endParaRPr lang="en-US">
              <a:latin typeface="Liberation Sans"/>
            </a:endParaRPr>
          </a:p>
          <a:p>
            <a:pPr marL="197829" indent="-197829" algn="l"/>
            <a:r>
              <a:rPr lang="de-CH" err="1">
                <a:latin typeface="Liberation Sans"/>
              </a:rPr>
              <a:t>Antioxidanzien</a:t>
            </a:r>
            <a:br>
              <a:rPr lang="en-US">
                <a:latin typeface="Liberation Sans"/>
              </a:rPr>
            </a:br>
            <a:r>
              <a:rPr lang="de-CH">
                <a:latin typeface="Liberation Sans"/>
              </a:rPr>
              <a:t>Die Funktion von </a:t>
            </a:r>
            <a:r>
              <a:rPr lang="de-CH" err="1">
                <a:latin typeface="Liberation Sans"/>
              </a:rPr>
              <a:t>Antioxidanzien</a:t>
            </a:r>
            <a:endParaRPr lang="en-US">
              <a:latin typeface="Liberation Sans"/>
            </a:endParaRPr>
          </a:p>
          <a:p>
            <a:pPr marL="197829" indent="-197829" algn="l"/>
            <a:r>
              <a:rPr lang="de-CH"/>
              <a:t>Sehr vereinfacht ausgedrückt verbinden sich </a:t>
            </a:r>
            <a:r>
              <a:rPr lang="de-CH" err="1"/>
              <a:t>Antioxidanzien</a:t>
            </a:r>
            <a:r>
              <a:rPr lang="de-CH"/>
              <a:t> mit den freien Radikalen und nehmen ihnen damit ihre Aggressivität. Dies ist einer der Mechanismen im Körper, der Zellen vor Entartung schützt. Reichlicher Verzehr von Obst und grünem Gemüse und somit von Vit-amin C und E senkt somit das Risiko von Herz-Kreislauf- und Tumorerkrankungen. Wei-</a:t>
            </a:r>
            <a:r>
              <a:rPr lang="de-CH" err="1"/>
              <a:t>tere</a:t>
            </a:r>
            <a:r>
              <a:rPr lang="de-CH"/>
              <a:t> </a:t>
            </a:r>
            <a:r>
              <a:rPr lang="de-CH" err="1"/>
              <a:t>Antioxidanzien</a:t>
            </a:r>
            <a:r>
              <a:rPr lang="de-CH"/>
              <a:t> sind z. B. sog. „sekundäre Pflanzenstoffe" wie Lycopin, Betacarotin, Lutein und Flavonoide.</a:t>
            </a:r>
          </a:p>
        </p:txBody>
      </p:sp>
    </p:spTree>
    <p:extLst>
      <p:ext uri="{BB962C8B-B14F-4D97-AF65-F5344CB8AC3E}">
        <p14:creationId xmlns:p14="http://schemas.microsoft.com/office/powerpoint/2010/main" val="215000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DAF9A-EA15-534D-9FB2-2193FBA14164}"/>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063855A1-1998-4EC2-DB58-A26B44D042F9}"/>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8</a:t>
            </a:fld>
            <a:endParaRPr lang="de-CH"/>
          </a:p>
        </p:txBody>
      </p:sp>
      <p:sp>
        <p:nvSpPr>
          <p:cNvPr id="2" name="Folienbildplatzhalter 1">
            <a:extLst>
              <a:ext uri="{FF2B5EF4-FFF2-40B4-BE49-F238E27FC236}">
                <a16:creationId xmlns:a16="http://schemas.microsoft.com/office/drawing/2014/main" id="{3ED61DF5-251A-9255-D117-621C41B61666}"/>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A5A0C194-9F7B-BBEA-61D9-89BADB4F6E4D}"/>
              </a:ext>
            </a:extLst>
          </p:cNvPr>
          <p:cNvSpPr txBox="1">
            <a:spLocks noGrp="1"/>
          </p:cNvSpPr>
          <p:nvPr>
            <p:ph type="body" sz="quarter" idx="1"/>
          </p:nvPr>
        </p:nvSpPr>
        <p:spPr/>
        <p:txBody>
          <a:bodyPr vert="horz"/>
          <a:lstStyle/>
          <a:p>
            <a:pPr marL="197829" indent="-197829" algn="l"/>
            <a:r>
              <a:rPr lang="de-CH" err="1">
                <a:latin typeface="Liberation Sans"/>
              </a:rPr>
              <a:t>Peterlil</a:t>
            </a:r>
            <a:r>
              <a:rPr lang="de-CH">
                <a:latin typeface="Liberation Sans"/>
              </a:rPr>
              <a:t> 160 enthalten.</a:t>
            </a:r>
          </a:p>
          <a:p>
            <a:r>
              <a:rPr lang="de-CH">
                <a:latin typeface="Liberation Sans"/>
              </a:rPr>
              <a:t>Kartoffeln 28/100, 	</a:t>
            </a:r>
            <a:r>
              <a:rPr lang="de-CH" err="1"/>
              <a:t>Knoblauchsrauke</a:t>
            </a:r>
            <a:r>
              <a:rPr lang="de-CH"/>
              <a:t> 200, oder das Barbarakraut Winterkresse 300-400 </a:t>
            </a:r>
            <a:r>
              <a:rPr lang="de-CH">
                <a:latin typeface="Liberation Sans"/>
              </a:rPr>
              <a:t>Brennnessel 330 Giersch 200g </a:t>
            </a:r>
            <a:r>
              <a:rPr lang="de-CH"/>
              <a:t>Sauerampfer</a:t>
            </a:r>
          </a:p>
          <a:p>
            <a:r>
              <a:rPr lang="de-CH"/>
              <a:t>115 mg		</a:t>
            </a:r>
            <a:r>
              <a:rPr lang="de-CH" err="1"/>
              <a:t>Alliaria</a:t>
            </a:r>
            <a:r>
              <a:rPr lang="de-CH"/>
              <a:t> </a:t>
            </a:r>
            <a:r>
              <a:rPr lang="de-CH" err="1"/>
              <a:t>petiolata</a:t>
            </a:r>
            <a:r>
              <a:rPr lang="de-CH"/>
              <a:t>	Giersch </a:t>
            </a:r>
            <a:r>
              <a:rPr lang="de-CH" sz="1800" i="1" err="1"/>
              <a:t>Aegopodium</a:t>
            </a:r>
            <a:r>
              <a:rPr lang="de-CH" sz="1800" i="1"/>
              <a:t> </a:t>
            </a:r>
            <a:r>
              <a:rPr lang="de-CH" sz="1800" i="1" err="1"/>
              <a:t>podagraria</a:t>
            </a:r>
            <a:r>
              <a:rPr lang="de-CH" sz="1800" i="1"/>
              <a:t> Dreiblatt Gichtfuss</a:t>
            </a:r>
            <a:endParaRPr lang="de-CH"/>
          </a:p>
          <a:p>
            <a:pPr marL="197829" indent="-197829" algn="l"/>
            <a:endParaRPr lang="de-CH">
              <a:latin typeface="Liberation Sans"/>
            </a:endParaRPr>
          </a:p>
          <a:p>
            <a:pPr marL="197829" indent="-197829" algn="l"/>
            <a:endParaRPr lang="en-US">
              <a:latin typeface="Liberation Sans"/>
            </a:endParaRPr>
          </a:p>
          <a:p>
            <a:pPr algn="l"/>
            <a:br>
              <a:rPr lang="en-US"/>
            </a:br>
            <a:endParaRPr lang="en-US"/>
          </a:p>
          <a:p>
            <a:pPr marL="197829" indent="-197829" algn="l"/>
            <a:r>
              <a:rPr lang="de-CH" b="1"/>
              <a:t>Vitamin C </a:t>
            </a:r>
            <a:r>
              <a:rPr lang="de-CH"/>
              <a:t>ist an der Synthese und am Umbau von </a:t>
            </a:r>
            <a:r>
              <a:rPr lang="de-CH" b="1"/>
              <a:t>Hormonen</a:t>
            </a:r>
            <a:r>
              <a:rPr lang="de-CH"/>
              <a:t> und Coenzymen genauso </a:t>
            </a:r>
            <a:r>
              <a:rPr lang="de-CH" err="1"/>
              <a:t>betei-ligt</a:t>
            </a:r>
            <a:r>
              <a:rPr lang="de-CH"/>
              <a:t> wie am </a:t>
            </a:r>
            <a:r>
              <a:rPr lang="de-CH" b="1"/>
              <a:t>Stoffwechsel</a:t>
            </a:r>
            <a:r>
              <a:rPr lang="de-CH"/>
              <a:t> der Eiweisse- bzw. Ami-</a:t>
            </a:r>
            <a:r>
              <a:rPr lang="de-CH" err="1"/>
              <a:t>nosäuren</a:t>
            </a:r>
            <a:r>
              <a:rPr lang="de-CH"/>
              <a:t>. Ausserdem ist es wichtig für die </a:t>
            </a:r>
            <a:r>
              <a:rPr lang="de-CH" b="1"/>
              <a:t>Wundheilung, die Blutgerinnung, die Immun-abwehr</a:t>
            </a:r>
            <a:r>
              <a:rPr lang="de-CH"/>
              <a:t> und den Aufbau des </a:t>
            </a:r>
            <a:r>
              <a:rPr lang="de-CH" b="1"/>
              <a:t>Kollagens</a:t>
            </a:r>
            <a:r>
              <a:rPr lang="de-CH"/>
              <a:t>. Bei </a:t>
            </a:r>
            <a:r>
              <a:rPr lang="de-CH" err="1"/>
              <a:t>gra-vierendem</a:t>
            </a:r>
            <a:r>
              <a:rPr lang="de-CH"/>
              <a:t> Vitamin-C-Mangel entsteht durch eine Störung der Kollagenbildung Skorbut. Vit-amin C ist ein Antioxidans.</a:t>
            </a:r>
          </a:p>
          <a:p>
            <a:pPr marL="197829" indent="-197829" algn="l"/>
            <a:endParaRPr lang="en-US">
              <a:latin typeface="Liberation Sans"/>
            </a:endParaRPr>
          </a:p>
          <a:p>
            <a:pPr marL="197829" indent="-197829" algn="l"/>
            <a:r>
              <a:rPr lang="de-CH" err="1">
                <a:latin typeface="Liberation Sans"/>
              </a:rPr>
              <a:t>Antioxidanzien</a:t>
            </a:r>
            <a:br>
              <a:rPr lang="en-US">
                <a:latin typeface="Liberation Sans"/>
              </a:rPr>
            </a:br>
            <a:r>
              <a:rPr lang="de-CH">
                <a:latin typeface="Liberation Sans"/>
              </a:rPr>
              <a:t>Die Funktion von </a:t>
            </a:r>
            <a:r>
              <a:rPr lang="de-CH" err="1">
                <a:latin typeface="Liberation Sans"/>
              </a:rPr>
              <a:t>Antioxidanzien</a:t>
            </a:r>
            <a:endParaRPr lang="en-US">
              <a:latin typeface="Liberation Sans"/>
            </a:endParaRPr>
          </a:p>
          <a:p>
            <a:pPr marL="197829" indent="-197829" algn="l"/>
            <a:r>
              <a:rPr lang="de-CH"/>
              <a:t>Sehr vereinfacht ausgedrückt verbinden sich </a:t>
            </a:r>
            <a:r>
              <a:rPr lang="de-CH" err="1"/>
              <a:t>Antioxidanzien</a:t>
            </a:r>
            <a:r>
              <a:rPr lang="de-CH"/>
              <a:t> mit den freien Radikalen und nehmen ihnen damit ihre Aggressivität. Dies ist einer der Mechanismen im Körper, der Zellen vor Entartung schützt. Reichlicher Verzehr von Obst und grünem Gemüse und somit von Vit-amin C und E senkt somit das Risiko von Herz-Kreislauf- und Tumorerkrankungen. Wei-</a:t>
            </a:r>
            <a:r>
              <a:rPr lang="de-CH" err="1"/>
              <a:t>tere</a:t>
            </a:r>
            <a:r>
              <a:rPr lang="de-CH"/>
              <a:t> </a:t>
            </a:r>
            <a:r>
              <a:rPr lang="de-CH" err="1"/>
              <a:t>Antioxidanzien</a:t>
            </a:r>
            <a:r>
              <a:rPr lang="de-CH"/>
              <a:t> sind z. B. sog. „sekundäre Pflanzenstoffe" wie Lycopin, Betacarotin, Lutein und Flavonoide.</a:t>
            </a:r>
          </a:p>
        </p:txBody>
      </p:sp>
    </p:spTree>
    <p:extLst>
      <p:ext uri="{BB962C8B-B14F-4D97-AF65-F5344CB8AC3E}">
        <p14:creationId xmlns:p14="http://schemas.microsoft.com/office/powerpoint/2010/main" val="2733778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9BBAE3F-ECAD-0653-4DE3-94925F03A4BE}"/>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9</a:t>
            </a:fld>
            <a:endParaRPr lang="de-CH"/>
          </a:p>
        </p:txBody>
      </p:sp>
      <p:sp>
        <p:nvSpPr>
          <p:cNvPr id="2" name="Folienbildplatzhalter 1">
            <a:extLst>
              <a:ext uri="{FF2B5EF4-FFF2-40B4-BE49-F238E27FC236}">
                <a16:creationId xmlns:a16="http://schemas.microsoft.com/office/drawing/2014/main" id="{46CFDCB8-D704-1752-6B10-64A9BFF34FC3}"/>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763B5870-8EC3-A82E-CFE1-168A3C07C70A}"/>
              </a:ext>
            </a:extLst>
          </p:cNvPr>
          <p:cNvSpPr txBox="1">
            <a:spLocks noGrp="1"/>
          </p:cNvSpPr>
          <p:nvPr>
            <p:ph type="body" sz="quarter" idx="1"/>
          </p:nvPr>
        </p:nvSpPr>
        <p:spPr/>
        <p:txBody>
          <a:bodyPr vert="horz"/>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de-DE" sz="2000"/>
              <a:t>8‘000-20‘000 </a:t>
            </a:r>
            <a:r>
              <a:rPr lang="de-DE" sz="2000" err="1"/>
              <a:t>i.E.</a:t>
            </a:r>
            <a:endParaRPr lang="de-DE" sz="2000"/>
          </a:p>
          <a:p>
            <a:r>
              <a:rPr lang="de-CH"/>
              <a:t>Lachs 16ug/100g</a:t>
            </a:r>
          </a:p>
          <a:p>
            <a:r>
              <a:rPr lang="de-CH"/>
              <a:t>Thunfisch 5ug/100g</a:t>
            </a:r>
          </a:p>
          <a:p>
            <a:r>
              <a:rPr lang="de-CH"/>
              <a:t>1 Ei 1ug</a:t>
            </a:r>
          </a:p>
          <a:p>
            <a:r>
              <a:rPr lang="de-CH"/>
              <a:t>Kalbsleber 1ug/100g</a:t>
            </a:r>
          </a:p>
        </p:txBody>
      </p:sp>
    </p:spTree>
    <p:extLst>
      <p:ext uri="{BB962C8B-B14F-4D97-AF65-F5344CB8AC3E}">
        <p14:creationId xmlns:p14="http://schemas.microsoft.com/office/powerpoint/2010/main" val="365475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4CBC7-FBFF-B2AE-1BC2-117B2783171D}"/>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B1441BD-A277-FDD7-9321-966F14E4CF8F}"/>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10</a:t>
            </a:fld>
            <a:endParaRPr lang="de-CH"/>
          </a:p>
        </p:txBody>
      </p:sp>
      <p:sp>
        <p:nvSpPr>
          <p:cNvPr id="2" name="Folienbildplatzhalter 1">
            <a:extLst>
              <a:ext uri="{FF2B5EF4-FFF2-40B4-BE49-F238E27FC236}">
                <a16:creationId xmlns:a16="http://schemas.microsoft.com/office/drawing/2014/main" id="{D9C5B3E4-5A7E-2D6A-8322-FEAD8EF1ECBB}"/>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8570B575-4B82-984C-E0D7-8DC67139AFC5}"/>
              </a:ext>
            </a:extLst>
          </p:cNvPr>
          <p:cNvSpPr txBox="1">
            <a:spLocks noGrp="1"/>
          </p:cNvSpPr>
          <p:nvPr>
            <p:ph type="body" sz="quarter" idx="1"/>
          </p:nvPr>
        </p:nvSpPr>
        <p:spPr/>
        <p:txBody>
          <a:bodyPr vert="horz"/>
          <a:lstStyle/>
          <a:p>
            <a:pPr marL="197829" indent="-197829" algn="l"/>
            <a:r>
              <a:rPr lang="de-CH"/>
              <a:t>Kohl- und Zwiebelgemüse sowie Pilze, Spargel und Hülsenfrüchte.</a:t>
            </a:r>
          </a:p>
          <a:p>
            <a:pPr marL="197829" indent="-197829" algn="l"/>
            <a:r>
              <a:rPr lang="de-CH"/>
              <a:t>Paranüssen enthalten; allerdings reichern sie radioaktives Radium an. Daher sollte der Verzehr im Rahmen von maximal zwei Stück am Tag liegen. </a:t>
            </a:r>
            <a:endParaRPr lang="de-CH">
              <a:latin typeface="Liberation Sans"/>
            </a:endParaRPr>
          </a:p>
        </p:txBody>
      </p:sp>
    </p:spTree>
    <p:extLst>
      <p:ext uri="{BB962C8B-B14F-4D97-AF65-F5344CB8AC3E}">
        <p14:creationId xmlns:p14="http://schemas.microsoft.com/office/powerpoint/2010/main" val="3744264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A4B04-1E23-E748-E263-866B1646F2CB}"/>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DB1FFC3-F053-ED3B-9E7C-D3104FFD11EB}"/>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11</a:t>
            </a:fld>
            <a:endParaRPr lang="de-CH"/>
          </a:p>
        </p:txBody>
      </p:sp>
      <p:sp>
        <p:nvSpPr>
          <p:cNvPr id="2" name="Folienbildplatzhalter 1">
            <a:extLst>
              <a:ext uri="{FF2B5EF4-FFF2-40B4-BE49-F238E27FC236}">
                <a16:creationId xmlns:a16="http://schemas.microsoft.com/office/drawing/2014/main" id="{1F703DC7-8D0E-13E6-D350-19FB4ED20928}"/>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D04AAD9C-9F10-6774-18BD-044875519E81}"/>
              </a:ext>
            </a:extLst>
          </p:cNvPr>
          <p:cNvSpPr txBox="1">
            <a:spLocks noGrp="1"/>
          </p:cNvSpPr>
          <p:nvPr>
            <p:ph type="body" sz="quarter" idx="1"/>
          </p:nvPr>
        </p:nvSpPr>
        <p:spPr/>
        <p:txBody>
          <a:bodyPr vert="horz"/>
          <a:lstStyle/>
          <a:p>
            <a:pPr marL="197829" indent="-197829" algn="l"/>
            <a:r>
              <a:rPr lang="de-CH">
                <a:latin typeface="Liberation Sans"/>
              </a:rPr>
              <a:t>Eigelb 1.5mg/100</a:t>
            </a:r>
          </a:p>
          <a:p>
            <a:r>
              <a:rPr lang="de-DE" sz="1800" err="1"/>
              <a:t>Blutdrucktabl</a:t>
            </a:r>
            <a:r>
              <a:rPr lang="de-DE"/>
              <a:t>.</a:t>
            </a:r>
          </a:p>
          <a:p>
            <a:r>
              <a:rPr lang="de-DE" sz="1800"/>
              <a:t>ACE +AT1 (Sartane)</a:t>
            </a:r>
          </a:p>
          <a:p>
            <a:r>
              <a:rPr lang="de-DE" sz="1800"/>
              <a:t>Diuretika</a:t>
            </a:r>
          </a:p>
          <a:p>
            <a:r>
              <a:rPr lang="de-DE" sz="1800"/>
              <a:t>Orale Kontrazeptiva</a:t>
            </a:r>
          </a:p>
          <a:p>
            <a:pPr marL="197829" indent="-197829" algn="l" defTabSz="837865"/>
            <a:r>
              <a:rPr lang="de-DE" sz="1800"/>
              <a:t>Protonenpumpen-Hemmer</a:t>
            </a:r>
          </a:p>
          <a:p>
            <a:pPr marL="197829" indent="-197829" algn="l"/>
            <a:endParaRPr lang="de-CH">
              <a:latin typeface="Liberation Sans"/>
            </a:endParaRPr>
          </a:p>
        </p:txBody>
      </p:sp>
    </p:spTree>
    <p:extLst>
      <p:ext uri="{BB962C8B-B14F-4D97-AF65-F5344CB8AC3E}">
        <p14:creationId xmlns:p14="http://schemas.microsoft.com/office/powerpoint/2010/main" val="2826047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FB94-73C4-A42F-70EA-226112A87160}"/>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52642652-6843-740B-7AC7-4EF62D75F44E}"/>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12</a:t>
            </a:fld>
            <a:endParaRPr lang="de-CH"/>
          </a:p>
        </p:txBody>
      </p:sp>
      <p:sp>
        <p:nvSpPr>
          <p:cNvPr id="2" name="Folienbildplatzhalter 1">
            <a:extLst>
              <a:ext uri="{FF2B5EF4-FFF2-40B4-BE49-F238E27FC236}">
                <a16:creationId xmlns:a16="http://schemas.microsoft.com/office/drawing/2014/main" id="{F97A2FC3-D1A8-4B63-C2FC-733DB6E99449}"/>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72D115A1-C7D0-CE55-7261-198F4DD1C6C3}"/>
              </a:ext>
            </a:extLst>
          </p:cNvPr>
          <p:cNvSpPr txBox="1">
            <a:spLocks noGrp="1"/>
          </p:cNvSpPr>
          <p:nvPr>
            <p:ph type="body" sz="quarter" idx="1"/>
          </p:nvPr>
        </p:nvSpPr>
        <p:spPr/>
        <p:txBody>
          <a:bodyPr vert="horz"/>
          <a:lstStyle/>
          <a:p>
            <a:pPr marL="197829" indent="-197829" algn="l"/>
            <a:r>
              <a:rPr lang="de-CH"/>
              <a:t>Kohl- und Zwiebelgemüse sowie Stein Pilz 180, </a:t>
            </a:r>
          </a:p>
          <a:p>
            <a:pPr marL="197829" indent="-197829" algn="l"/>
            <a:r>
              <a:rPr lang="de-CH"/>
              <a:t>Champignon 7</a:t>
            </a:r>
          </a:p>
          <a:p>
            <a:pPr marL="197829" indent="-197829" algn="l"/>
            <a:r>
              <a:rPr lang="de-CH"/>
              <a:t>Hülsenfrüchte.</a:t>
            </a:r>
          </a:p>
          <a:p>
            <a:pPr marL="197829" indent="-197829" algn="l"/>
            <a:r>
              <a:rPr lang="de-CH"/>
              <a:t>Paranüssen enthalten; allerdings reichern sie radioaktives Radium an. Daher sollte der Verzehr im Rahmen von maximal zwei Stück am Tag liegen. </a:t>
            </a:r>
          </a:p>
          <a:p>
            <a:pPr marL="0" indent="0" algn="l" defTabSz="837865" hangingPunct="1">
              <a:defRPr/>
            </a:pPr>
            <a:r>
              <a:rPr lang="de-CH" sz="1800">
                <a:solidFill>
                  <a:srgbClr val="000000"/>
                </a:solidFill>
                <a:latin typeface="Calibri" panose="020F0502020204030204" pitchFamily="34" charset="0"/>
                <a:ea typeface="Times New Roman" panose="02020603050405020304" pitchFamily="18" charset="0"/>
                <a:cs typeface="Calibri" panose="020F0502020204030204" pitchFamily="34" charset="0"/>
              </a:rPr>
              <a:t>Sind lebensnotwendig und müssen daher in geringer Menge mit der täglichen Nahrung aufgenommen werden.</a:t>
            </a:r>
            <a:endParaRPr lang="de-CH" sz="1800">
              <a:latin typeface="Calibri" panose="020F0502020204030204" pitchFamily="34" charset="0"/>
              <a:ea typeface="Times New Roman" panose="02020603050405020304" pitchFamily="18" charset="0"/>
              <a:cs typeface="Calibri" panose="020F0502020204030204" pitchFamily="34" charset="0"/>
            </a:endParaRPr>
          </a:p>
          <a:p>
            <a:endParaRPr lang="de-CH" sz="1800">
              <a:solidFill>
                <a:srgbClr val="000000"/>
              </a:solidFill>
              <a:latin typeface="Calibri" panose="020F0502020204030204" pitchFamily="34" charset="0"/>
            </a:endParaRPr>
          </a:p>
        </p:txBody>
      </p:sp>
    </p:spTree>
    <p:extLst>
      <p:ext uri="{BB962C8B-B14F-4D97-AF65-F5344CB8AC3E}">
        <p14:creationId xmlns:p14="http://schemas.microsoft.com/office/powerpoint/2010/main" val="3541142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7152BFC-97B9-7AC9-CB5B-94AA75146873}"/>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13</a:t>
            </a:fld>
            <a:endParaRPr lang="de-CH"/>
          </a:p>
        </p:txBody>
      </p:sp>
      <p:sp>
        <p:nvSpPr>
          <p:cNvPr id="2" name="Folienbildplatzhalter 1">
            <a:extLst>
              <a:ext uri="{FF2B5EF4-FFF2-40B4-BE49-F238E27FC236}">
                <a16:creationId xmlns:a16="http://schemas.microsoft.com/office/drawing/2014/main" id="{E5C75F56-0EDC-89CC-3107-BDF7833661C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0CD4ED40-30EC-6F80-9069-19589F5EAED0}"/>
              </a:ext>
            </a:extLst>
          </p:cNvPr>
          <p:cNvSpPr txBox="1">
            <a:spLocks noGrp="1"/>
          </p:cNvSpPr>
          <p:nvPr>
            <p:ph type="body" sz="quarter" idx="1"/>
          </p:nvPr>
        </p:nvSpPr>
        <p:spPr/>
        <p:txBody>
          <a:bodyPr vert="horz"/>
          <a:lstStyle/>
          <a:p>
            <a:r>
              <a:rPr lang="de-CH" err="1"/>
              <a:t>Algenöl</a:t>
            </a:r>
            <a:r>
              <a:rPr lang="de-CH"/>
              <a:t> früher nur DHA </a:t>
            </a:r>
          </a:p>
          <a:p>
            <a:r>
              <a:rPr lang="de-CH"/>
              <a:t>Krill</a:t>
            </a:r>
          </a:p>
          <a:p>
            <a:r>
              <a:rPr lang="de-CH"/>
              <a:t>Rezeptur mit </a:t>
            </a:r>
            <a:r>
              <a:rPr lang="de-CH" err="1"/>
              <a:t>Antiox</a:t>
            </a:r>
            <a:r>
              <a:rPr lang="de-CH"/>
              <a:t> </a:t>
            </a:r>
          </a:p>
          <a:p>
            <a:r>
              <a:rPr lang="de-CH"/>
              <a:t>Bis 5000mg/tag</a:t>
            </a:r>
          </a:p>
          <a:p>
            <a:r>
              <a:rPr lang="de-CH"/>
              <a:t>Nicht während Chemo</a:t>
            </a:r>
          </a:p>
          <a:p>
            <a:endParaRPr lang="de-CH"/>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707A2-36B2-6E09-9001-4E546CC8711B}"/>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B58EB6D-A869-014D-3F19-272786573A44}"/>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14</a:t>
            </a:fld>
            <a:endParaRPr lang="de-CH"/>
          </a:p>
        </p:txBody>
      </p:sp>
      <p:sp>
        <p:nvSpPr>
          <p:cNvPr id="2" name="Folienbildplatzhalter 1">
            <a:extLst>
              <a:ext uri="{FF2B5EF4-FFF2-40B4-BE49-F238E27FC236}">
                <a16:creationId xmlns:a16="http://schemas.microsoft.com/office/drawing/2014/main" id="{665CB356-E552-73F3-0E9A-0A64A2372762}"/>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CED0C71-BDB5-850F-CD5A-A4E645E3DF76}"/>
              </a:ext>
            </a:extLst>
          </p:cNvPr>
          <p:cNvSpPr txBox="1">
            <a:spLocks noGrp="1"/>
          </p:cNvSpPr>
          <p:nvPr>
            <p:ph type="body" sz="quarter" idx="1"/>
          </p:nvPr>
        </p:nvSpPr>
        <p:spPr/>
        <p:txBody>
          <a:bodyPr vert="horz"/>
          <a:lstStyle/>
          <a:p>
            <a:pPr marL="215900" indent="-215900" algn="l"/>
            <a:r>
              <a:rPr lang="de-DE" b="1"/>
              <a:t>EPA und DHA</a:t>
            </a:r>
            <a:r>
              <a:rPr lang="de-DE"/>
              <a:t> sind zwei essenzielle, mehrfach ungesättigte Omega-3-Fettsäuren, die der Körper nicht oder nur in geringen Mengen selbst herstellen kann. Sie müssen über die Nahrung oder Nahrungsergänzungsmittel aufgenommen werden. </a:t>
            </a:r>
          </a:p>
          <a:p>
            <a:pPr marL="215900" indent="-215900"/>
            <a:endParaRPr lang="de-DE" sz="1800" dirty="0">
              <a:latin typeface="Liberation Sans"/>
            </a:endParaRPr>
          </a:p>
        </p:txBody>
      </p:sp>
    </p:spTree>
    <p:extLst>
      <p:ext uri="{BB962C8B-B14F-4D97-AF65-F5344CB8AC3E}">
        <p14:creationId xmlns:p14="http://schemas.microsoft.com/office/powerpoint/2010/main" val="218533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DAD30-1F2E-D5E5-07AF-431A29C872DA}"/>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568B9B1-7DA3-759F-5CE3-F3EF225C9303}"/>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15</a:t>
            </a:fld>
            <a:endParaRPr lang="de-CH"/>
          </a:p>
        </p:txBody>
      </p:sp>
      <p:sp>
        <p:nvSpPr>
          <p:cNvPr id="2" name="Folienbildplatzhalter 1">
            <a:extLst>
              <a:ext uri="{FF2B5EF4-FFF2-40B4-BE49-F238E27FC236}">
                <a16:creationId xmlns:a16="http://schemas.microsoft.com/office/drawing/2014/main" id="{E99831FA-79BB-058B-81E4-746F740D5E48}"/>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FE84CC24-2564-BD87-46D3-C14FAD157B7D}"/>
              </a:ext>
            </a:extLst>
          </p:cNvPr>
          <p:cNvSpPr txBox="1">
            <a:spLocks noGrp="1"/>
          </p:cNvSpPr>
          <p:nvPr>
            <p:ph type="body" sz="quarter" idx="1"/>
          </p:nvPr>
        </p:nvSpPr>
        <p:spPr/>
        <p:txBody>
          <a:bodyPr vert="horz"/>
          <a:lstStyle/>
          <a:p>
            <a:r>
              <a:rPr lang="de-DE" sz="1800"/>
              <a:t>Die empfohlene Menge an essenziellen Omega-3-Fettsäuren</a:t>
            </a:r>
          </a:p>
          <a:p>
            <a:r>
              <a:rPr lang="de-DE" sz="1800"/>
              <a:t>beträgt </a:t>
            </a:r>
            <a:r>
              <a:rPr lang="de-DE" sz="1800" err="1"/>
              <a:t>gemäss</a:t>
            </a:r>
            <a:r>
              <a:rPr lang="de-DE" sz="1800"/>
              <a:t> der Eidgenössischen </a:t>
            </a:r>
            <a:r>
              <a:rPr lang="de-DE" sz="1800" err="1"/>
              <a:t>Ernährungskomission</a:t>
            </a:r>
            <a:endParaRPr lang="de-DE" sz="1800"/>
          </a:p>
          <a:p>
            <a:r>
              <a:rPr lang="de-DE" sz="1800"/>
              <a:t>500 mg täglich. Um diese Menge zu erreichen, müsste man</a:t>
            </a:r>
          </a:p>
          <a:p>
            <a:r>
              <a:rPr lang="de-DE" sz="1800"/>
              <a:t>täglich 40 bis 70 g fettreichen Fisch (Sardinen, Hering, Lachs,</a:t>
            </a:r>
          </a:p>
          <a:p>
            <a:r>
              <a:rPr lang="de-DE" sz="1800"/>
              <a:t>Makrele) oder 175 g Forelle zu sich nehmen. Ein Omega-3-</a:t>
            </a:r>
          </a:p>
          <a:p>
            <a:r>
              <a:rPr lang="de-DE" sz="1800"/>
              <a:t>Supplement ist daher besonders empfehlenswert, wenn weniger</a:t>
            </a:r>
            <a:endParaRPr lang="de-CH"/>
          </a:p>
        </p:txBody>
      </p:sp>
    </p:spTree>
    <p:extLst>
      <p:ext uri="{BB962C8B-B14F-4D97-AF65-F5344CB8AC3E}">
        <p14:creationId xmlns:p14="http://schemas.microsoft.com/office/powerpoint/2010/main" val="861146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7152BFC-97B9-7AC9-CB5B-94AA75146873}"/>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15</a:t>
            </a:fld>
            <a:endParaRPr lang="de-CH"/>
          </a:p>
        </p:txBody>
      </p:sp>
      <p:sp>
        <p:nvSpPr>
          <p:cNvPr id="2" name="Folienbildplatzhalter 1">
            <a:extLst>
              <a:ext uri="{FF2B5EF4-FFF2-40B4-BE49-F238E27FC236}">
                <a16:creationId xmlns:a16="http://schemas.microsoft.com/office/drawing/2014/main" id="{E5C75F56-0EDC-89CC-3107-BDF7833661C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0CD4ED40-30EC-6F80-9069-19589F5EAED0}"/>
              </a:ext>
            </a:extLst>
          </p:cNvPr>
          <p:cNvSpPr txBox="1">
            <a:spLocks noGrp="1"/>
          </p:cNvSpPr>
          <p:nvPr>
            <p:ph type="body" sz="quarter" idx="1"/>
          </p:nvPr>
        </p:nvSpPr>
        <p:spPr/>
        <p:txBody>
          <a:bodyPr vert="horz"/>
          <a:lstStyle/>
          <a:p>
            <a:endParaRPr lang="de-CH"/>
          </a:p>
        </p:txBody>
      </p:sp>
    </p:spTree>
    <p:extLst>
      <p:ext uri="{BB962C8B-B14F-4D97-AF65-F5344CB8AC3E}">
        <p14:creationId xmlns:p14="http://schemas.microsoft.com/office/powerpoint/2010/main" val="3964883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7152BFC-97B9-7AC9-CB5B-94AA75146873}"/>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16</a:t>
            </a:fld>
            <a:endParaRPr lang="de-CH"/>
          </a:p>
        </p:txBody>
      </p:sp>
      <p:sp>
        <p:nvSpPr>
          <p:cNvPr id="2" name="Folienbildplatzhalter 1">
            <a:extLst>
              <a:ext uri="{FF2B5EF4-FFF2-40B4-BE49-F238E27FC236}">
                <a16:creationId xmlns:a16="http://schemas.microsoft.com/office/drawing/2014/main" id="{E5C75F56-0EDC-89CC-3107-BDF7833661C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0CD4ED40-30EC-6F80-9069-19589F5EAED0}"/>
              </a:ext>
            </a:extLst>
          </p:cNvPr>
          <p:cNvSpPr txBox="1">
            <a:spLocks noGrp="1"/>
          </p:cNvSpPr>
          <p:nvPr>
            <p:ph type="body" sz="quarter" idx="1"/>
          </p:nvPr>
        </p:nvSpPr>
        <p:spPr/>
        <p:txBody>
          <a:bodyPr vert="horz"/>
          <a:lstStyle/>
          <a:p>
            <a:pPr lvl="0"/>
            <a:r>
              <a:rPr lang="de-CH"/>
              <a:t>Bio-Agaricus-</a:t>
            </a:r>
            <a:r>
              <a:rPr lang="de-CH" b="1"/>
              <a:t>Fruchtkörper-Extrakt </a:t>
            </a:r>
            <a:r>
              <a:rPr lang="de-CH"/>
              <a:t>und Bio-Agaricus-Frucht</a:t>
            </a:r>
            <a:r>
              <a:rPr lang="de-CH" b="1"/>
              <a:t>körperpulver</a:t>
            </a:r>
            <a:r>
              <a:rPr lang="de-CH"/>
              <a:t> aus </a:t>
            </a:r>
            <a:r>
              <a:rPr lang="de-CH" i="1"/>
              <a:t>Agaricus </a:t>
            </a:r>
            <a:r>
              <a:rPr lang="de-CH" b="1" i="1" err="1"/>
              <a:t>subrufescens</a:t>
            </a:r>
            <a:r>
              <a:rPr lang="de-CH"/>
              <a:t> </a:t>
            </a:r>
          </a:p>
          <a:p>
            <a:pPr lvl="0"/>
            <a:r>
              <a:rPr lang="de-CH" b="1"/>
              <a:t>1'000 mg Bio-Agaricus-Extrakt </a:t>
            </a:r>
            <a:r>
              <a:rPr lang="de-CH"/>
              <a:t>und </a:t>
            </a:r>
            <a:r>
              <a:rPr lang="de-CH" b="1"/>
              <a:t>600 mg Bio-Agaricus-Pulver </a:t>
            </a:r>
            <a:r>
              <a:rPr lang="de-CH"/>
              <a:t>pro Tagesportion</a:t>
            </a:r>
          </a:p>
          <a:p>
            <a:pPr lvl="0"/>
            <a:r>
              <a:rPr lang="de-CH"/>
              <a:t>Davon 300 mg Polysaccharide und Beta-Glucane pro Tagesportion</a:t>
            </a:r>
          </a:p>
          <a:p>
            <a:pPr lvl="0"/>
            <a:r>
              <a:rPr lang="de-CH"/>
              <a:t>Mit 40 mg Vitamin C aus Bio-Acerola-Extrakt pro Tagesportion</a:t>
            </a:r>
          </a:p>
          <a:p>
            <a:pPr lvl="0"/>
            <a:r>
              <a:rPr lang="de-CH"/>
              <a:t>Pflanzliche Kapselhülle</a:t>
            </a:r>
          </a:p>
          <a:p>
            <a:pPr lvl="0"/>
            <a:r>
              <a:rPr lang="de-CH"/>
              <a:t>Vegan sowie von Natur aus </a:t>
            </a:r>
            <a:r>
              <a:rPr lang="de-CH" err="1"/>
              <a:t>gluten</a:t>
            </a:r>
            <a:r>
              <a:rPr lang="de-CH"/>
              <a:t>- und </a:t>
            </a:r>
            <a:r>
              <a:rPr lang="de-CH" err="1"/>
              <a:t>laktosefreiy</a:t>
            </a:r>
            <a:endParaRPr lang="de-CH"/>
          </a:p>
        </p:txBody>
      </p:sp>
    </p:spTree>
    <p:extLst>
      <p:ext uri="{BB962C8B-B14F-4D97-AF65-F5344CB8AC3E}">
        <p14:creationId xmlns:p14="http://schemas.microsoft.com/office/powerpoint/2010/main" val="1520955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7152BFC-97B9-7AC9-CB5B-94AA75146873}"/>
              </a:ext>
            </a:extLst>
          </p:cNvPr>
          <p:cNvSpPr txBox="1">
            <a:spLocks noGrp="1"/>
          </p:cNvSpPr>
          <p:nvPr>
            <p:ph type="sldNum" sz="quarter" idx="5"/>
          </p:nvPr>
        </p:nvSpPr>
        <p:spPr>
          <a:ln/>
        </p:spPr>
        <p:txBody>
          <a:bodyPr vert="horz" lIns="0" tIns="0" rIns="0" bIns="0" anchor="b" anchorCtr="0">
            <a:noAutofit/>
          </a:bodyPr>
          <a:lstStyle/>
          <a:p>
            <a:pPr lvl="0"/>
            <a:fld id="{CCD3BC24-88C2-484E-8B0E-56BFE43D08EE}" type="slidenum">
              <a:t>17</a:t>
            </a:fld>
            <a:endParaRPr lang="de-CH"/>
          </a:p>
        </p:txBody>
      </p:sp>
      <p:sp>
        <p:nvSpPr>
          <p:cNvPr id="2" name="Folienbildplatzhalter 1">
            <a:extLst>
              <a:ext uri="{FF2B5EF4-FFF2-40B4-BE49-F238E27FC236}">
                <a16:creationId xmlns:a16="http://schemas.microsoft.com/office/drawing/2014/main" id="{E5C75F56-0EDC-89CC-3107-BDF7833661C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0CD4ED40-30EC-6F80-9069-19589F5EAED0}"/>
              </a:ext>
            </a:extLst>
          </p:cNvPr>
          <p:cNvSpPr txBox="1">
            <a:spLocks noGrp="1"/>
          </p:cNvSpPr>
          <p:nvPr>
            <p:ph type="body" sz="quarter" idx="1"/>
          </p:nvPr>
        </p:nvSpPr>
        <p:spPr/>
        <p:txBody>
          <a:bodyPr vert="horz"/>
          <a:lstStyle/>
          <a:p>
            <a:endParaRPr lang="de-CH"/>
          </a:p>
        </p:txBody>
      </p:sp>
    </p:spTree>
    <p:extLst>
      <p:ext uri="{BB962C8B-B14F-4D97-AF65-F5344CB8AC3E}">
        <p14:creationId xmlns:p14="http://schemas.microsoft.com/office/powerpoint/2010/main" val="3779337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9BBAE3F-ECAD-0653-4DE3-94925F03A4BE}"/>
              </a:ext>
            </a:extLst>
          </p:cNvPr>
          <p:cNvSpPr txBox="1">
            <a:spLocks noGrp="1"/>
          </p:cNvSpPr>
          <p:nvPr>
            <p:ph type="sldNum" sz="quarter" idx="5"/>
          </p:nvPr>
        </p:nvSpPr>
        <p:spPr>
          <a:ln/>
        </p:spPr>
        <p:txBody>
          <a:bodyPr vert="horz" lIns="0" tIns="0" rIns="0" bIns="0" anchor="b" anchorCtr="0">
            <a:noAutofit/>
          </a:bodyPr>
          <a:lstStyle/>
          <a:p>
            <a:pPr lvl="0"/>
            <a:fld id="{1C789490-8BF5-D746-819F-82A35B9CD600}" type="slidenum">
              <a:t>18</a:t>
            </a:fld>
            <a:endParaRPr lang="de-CH"/>
          </a:p>
        </p:txBody>
      </p:sp>
      <p:sp>
        <p:nvSpPr>
          <p:cNvPr id="2" name="Folienbildplatzhalter 1">
            <a:extLst>
              <a:ext uri="{FF2B5EF4-FFF2-40B4-BE49-F238E27FC236}">
                <a16:creationId xmlns:a16="http://schemas.microsoft.com/office/drawing/2014/main" id="{46CFDCB8-D704-1752-6B10-64A9BFF34FC3}"/>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763B5870-8EC3-A82E-CFE1-168A3C07C70A}"/>
              </a:ext>
            </a:extLst>
          </p:cNvPr>
          <p:cNvSpPr txBox="1">
            <a:spLocks noGrp="1"/>
          </p:cNvSpPr>
          <p:nvPr>
            <p:ph type="body" sz="quarter" idx="1"/>
          </p:nvPr>
        </p:nvSpPr>
        <p:spPr/>
        <p:txBody>
          <a:bodyPr vert="horz"/>
          <a:lstStyle/>
          <a:p>
            <a:endParaRPr lang="de-CH"/>
          </a:p>
        </p:txBody>
      </p:sp>
    </p:spTree>
    <p:extLst>
      <p:ext uri="{BB962C8B-B14F-4D97-AF65-F5344CB8AC3E}">
        <p14:creationId xmlns:p14="http://schemas.microsoft.com/office/powerpoint/2010/main" val="2586297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A5A133F0-0C7C-697E-B1B8-1F02C95D9EED}"/>
              </a:ext>
            </a:extLst>
          </p:cNvPr>
          <p:cNvSpPr txBox="1">
            <a:spLocks noGrp="1"/>
          </p:cNvSpPr>
          <p:nvPr>
            <p:ph type="sldNum" sz="quarter" idx="5"/>
          </p:nvPr>
        </p:nvSpPr>
        <p:spPr>
          <a:ln/>
        </p:spPr>
        <p:txBody>
          <a:bodyPr vert="horz" lIns="0" tIns="0" rIns="0" bIns="0" anchor="b" anchorCtr="0">
            <a:noAutofit/>
          </a:bodyPr>
          <a:lstStyle/>
          <a:p>
            <a:pPr lvl="0"/>
            <a:fld id="{1041BE07-C76E-CE41-AD54-C22875781427}" type="slidenum">
              <a:t>19</a:t>
            </a:fld>
            <a:endParaRPr lang="de-CH"/>
          </a:p>
        </p:txBody>
      </p:sp>
      <p:sp>
        <p:nvSpPr>
          <p:cNvPr id="2" name="Folienbildplatzhalter 1">
            <a:extLst>
              <a:ext uri="{FF2B5EF4-FFF2-40B4-BE49-F238E27FC236}">
                <a16:creationId xmlns:a16="http://schemas.microsoft.com/office/drawing/2014/main" id="{B6DC9785-B0DB-875D-5458-37D48FE39DB0}"/>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B7AF9ED-0F87-01DC-0504-8DB07A5E95CD}"/>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AE0E04B-70D6-20E2-C2CF-1667FD8F4107}"/>
              </a:ext>
            </a:extLst>
          </p:cNvPr>
          <p:cNvSpPr txBox="1">
            <a:spLocks noGrp="1"/>
          </p:cNvSpPr>
          <p:nvPr>
            <p:ph type="sldNum" sz="quarter" idx="5"/>
          </p:nvPr>
        </p:nvSpPr>
        <p:spPr>
          <a:ln/>
        </p:spPr>
        <p:txBody>
          <a:bodyPr vert="horz" lIns="0" tIns="0" rIns="0" bIns="0" anchor="b" anchorCtr="0">
            <a:noAutofit/>
          </a:bodyPr>
          <a:lstStyle/>
          <a:p>
            <a:pPr lvl="0"/>
            <a:fld id="{7445D18F-7A7C-4640-BFCB-17525C2D7160}" type="slidenum">
              <a:t>20</a:t>
            </a:fld>
            <a:endParaRPr lang="de-CH"/>
          </a:p>
        </p:txBody>
      </p:sp>
      <p:sp>
        <p:nvSpPr>
          <p:cNvPr id="2" name="Folienbildplatzhalter 1">
            <a:extLst>
              <a:ext uri="{FF2B5EF4-FFF2-40B4-BE49-F238E27FC236}">
                <a16:creationId xmlns:a16="http://schemas.microsoft.com/office/drawing/2014/main" id="{88D8AB5E-AFE2-DD9A-2536-6741B6DF2A62}"/>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A220A82C-FE71-3276-C8D7-8033E74D201C}"/>
              </a:ext>
            </a:extLst>
          </p:cNvPr>
          <p:cNvSpPr txBox="1">
            <a:spLocks noGrp="1"/>
          </p:cNvSpPr>
          <p:nvPr>
            <p:ph type="body" sz="quarter" idx="1"/>
          </p:nvPr>
        </p:nvSpPr>
        <p:spPr/>
        <p:txBody>
          <a:bodyPr vert="horz"/>
          <a:lstStyle/>
          <a:p>
            <a:pPr marL="0" indent="0" algn="l"/>
            <a:r>
              <a:rPr lang="de-CH" sz="1800" b="1" i="1">
                <a:solidFill>
                  <a:srgbClr val="000000"/>
                </a:solidFill>
                <a:latin typeface="AbadiMT-CondensedLight" pitchFamily="18"/>
                <a:ea typeface="AbadiMT-CondensedLight" pitchFamily="2"/>
                <a:cs typeface="AbadiMT-CondensedLight" pitchFamily="2"/>
              </a:rPr>
              <a:t>Bewegung</a:t>
            </a:r>
            <a:r>
              <a:rPr lang="de-CH" sz="1800">
                <a:solidFill>
                  <a:srgbClr val="000000"/>
                </a:solidFill>
                <a:latin typeface="AbadiMT-CondensedLight" pitchFamily="18"/>
                <a:ea typeface="AbadiMT-CondensedLight" pitchFamily="2"/>
                <a:cs typeface="AbadiMT-CondensedLight" pitchFamily="2"/>
              </a:rPr>
              <a:t>: „Wer rastet der rostet“</a:t>
            </a:r>
          </a:p>
          <a:p>
            <a:pPr marL="0" indent="0" algn="l"/>
            <a:r>
              <a:rPr lang="de-CH" sz="1800">
                <a:solidFill>
                  <a:srgbClr val="000000"/>
                </a:solidFill>
                <a:latin typeface="AbadiMT-CondensedLight" pitchFamily="18"/>
                <a:ea typeface="AbadiMT-CondensedLight" pitchFamily="2"/>
                <a:cs typeface="AbadiMT-CondensedLight" pitchFamily="2"/>
              </a:rPr>
              <a:t>Entspannung: „Alles hat zwei gegensätzliche Pole“</a:t>
            </a:r>
          </a:p>
          <a:p>
            <a:pPr marL="0" indent="0" algn="l"/>
            <a:r>
              <a:rPr lang="de-CH" sz="1800">
                <a:solidFill>
                  <a:srgbClr val="000000"/>
                </a:solidFill>
                <a:latin typeface="AbadiMT-CondensedLight" pitchFamily="18"/>
                <a:ea typeface="AbadiMT-CondensedLight" pitchFamily="2"/>
                <a:cs typeface="AbadiMT-CondensedLight" pitchFamily="2"/>
              </a:rPr>
              <a:t>Schlaf: „Verarbeitung und Regeneration“</a:t>
            </a:r>
          </a:p>
          <a:p>
            <a:endParaRPr lang="de-CH"/>
          </a:p>
          <a:p>
            <a:r>
              <a:rPr lang="de-CH"/>
              <a:t>Feuchte im Schlafraum 45-50 (60)</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ABFD443-8B24-D40A-33B1-DE0FE2C256FA}"/>
              </a:ext>
            </a:extLst>
          </p:cNvPr>
          <p:cNvSpPr txBox="1">
            <a:spLocks noGrp="1"/>
          </p:cNvSpPr>
          <p:nvPr>
            <p:ph type="sldNum" sz="quarter" idx="5"/>
          </p:nvPr>
        </p:nvSpPr>
        <p:spPr>
          <a:ln/>
        </p:spPr>
        <p:txBody>
          <a:bodyPr vert="horz" lIns="0" tIns="0" rIns="0" bIns="0" anchor="b" anchorCtr="0">
            <a:noAutofit/>
          </a:bodyPr>
          <a:lstStyle/>
          <a:p>
            <a:pPr lvl="0"/>
            <a:fld id="{6A11B22A-7D6A-C749-9420-336BA79CB7E2}" type="slidenum">
              <a:t>21</a:t>
            </a:fld>
            <a:endParaRPr lang="de-CH"/>
          </a:p>
        </p:txBody>
      </p:sp>
      <p:sp>
        <p:nvSpPr>
          <p:cNvPr id="2" name="Folienbildplatzhalter 1">
            <a:extLst>
              <a:ext uri="{FF2B5EF4-FFF2-40B4-BE49-F238E27FC236}">
                <a16:creationId xmlns:a16="http://schemas.microsoft.com/office/drawing/2014/main" id="{3FADBCF8-3199-745D-A048-815E66B17EEE}"/>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E68215C-D83A-5DAA-C3FC-C39868AD8B53}"/>
              </a:ext>
            </a:extLst>
          </p:cNvPr>
          <p:cNvSpPr txBox="1">
            <a:spLocks noGrp="1"/>
          </p:cNvSpPr>
          <p:nvPr>
            <p:ph type="body" sz="quarter" idx="1"/>
          </p:nvPr>
        </p:nvSpPr>
        <p:spPr/>
        <p:txBody>
          <a:bodyPr vert="horz"/>
          <a:lstStyle/>
          <a:p>
            <a:r>
              <a:t>Salvia officinalis L. (Lamiaceae): Echter Salbei. Name von lat. salvare = heilen. Arzneidroge: Salviae officinalis folium (Salbeiblätter). Inhaltsstoffe gemäss PharmaWiki &amp; DocCheck: Ätherisches Öl (Thujon, 1,8-Cineol, Kampfer), Lamiaceen-Gerbstoffe (Rosmarinsäure), Diterpenbitterstoffe (Carnosol, Carnosolsäure), Triterpene (Ursolsäure) und Flavonoide.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7DB3B-521A-9C56-0DBD-F1173AA47153}"/>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8564BD40-DCAC-A39C-808B-CE3BC5DB6DF9}"/>
              </a:ext>
            </a:extLst>
          </p:cNvPr>
          <p:cNvSpPr txBox="1">
            <a:spLocks noGrp="1"/>
          </p:cNvSpPr>
          <p:nvPr>
            <p:ph type="sldNum" sz="quarter" idx="5"/>
          </p:nvPr>
        </p:nvSpPr>
        <p:spPr>
          <a:ln/>
        </p:spPr>
        <p:txBody>
          <a:bodyPr vert="horz" lIns="0" tIns="0" rIns="0" bIns="0" anchor="b" anchorCtr="0">
            <a:noAutofit/>
          </a:bodyPr>
          <a:lstStyle/>
          <a:p>
            <a:pPr lvl="0"/>
            <a:fld id="{6A11B22A-7D6A-C749-9420-336BA79CB7E2}" type="slidenum">
              <a:t>22</a:t>
            </a:fld>
            <a:endParaRPr lang="de-CH"/>
          </a:p>
        </p:txBody>
      </p:sp>
      <p:sp>
        <p:nvSpPr>
          <p:cNvPr id="2" name="Folienbildplatzhalter 1">
            <a:extLst>
              <a:ext uri="{FF2B5EF4-FFF2-40B4-BE49-F238E27FC236}">
                <a16:creationId xmlns:a16="http://schemas.microsoft.com/office/drawing/2014/main" id="{34C13370-0E7F-78E5-2909-FD3605B1D40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6AD5F7C-9FEA-CF27-78AF-CC022925D61E}"/>
              </a:ext>
            </a:extLst>
          </p:cNvPr>
          <p:cNvSpPr txBox="1">
            <a:spLocks noGrp="1"/>
          </p:cNvSpPr>
          <p:nvPr>
            <p:ph type="body" sz="quarter" idx="1"/>
          </p:nvPr>
        </p:nvSpPr>
        <p:spPr/>
        <p:txBody>
          <a:bodyPr vert="horz"/>
          <a:lstStyle/>
          <a:p>
            <a:r>
              <a:t>Salvia officinalis – Indikationen &amp; Galenik: Lokal bei Pharyngitis, Tonsillitis, Gingivitis, Stomatitis. Innerlich bei Hyperhidrose und Dyspepsie. Wichtiger Hinweis für Fachpublikum: Thujon ist lipophil und geht kaum in das wässrige Tee-Infus über, wohl aber in hochprozentige Tinkturen und das ätherische Öl. Daher Kontraindikation in Schwangerschaft und Stillzeit (senkt Prolaktin / Milchfluss).</a:t>
            </a:r>
          </a:p>
        </p:txBody>
      </p:sp>
    </p:spTree>
    <p:extLst>
      <p:ext uri="{BB962C8B-B14F-4D97-AF65-F5344CB8AC3E}">
        <p14:creationId xmlns:p14="http://schemas.microsoft.com/office/powerpoint/2010/main" val="3593918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067A2C82-1A33-F1E8-0994-7267280AAA1A}"/>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23</a:t>
            </a:fld>
            <a:endParaRPr lang="de-CH"/>
          </a:p>
        </p:txBody>
      </p:sp>
      <p:sp>
        <p:nvSpPr>
          <p:cNvPr id="2" name="Folienbildplatzhalter 1">
            <a:extLst>
              <a:ext uri="{FF2B5EF4-FFF2-40B4-BE49-F238E27FC236}">
                <a16:creationId xmlns:a16="http://schemas.microsoft.com/office/drawing/2014/main" id="{1209CA33-EAB7-0031-D1F9-E227818A7B37}"/>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00CB966A-5603-A2CB-409A-BD72AA8D3181}"/>
              </a:ext>
            </a:extLst>
          </p:cNvPr>
          <p:cNvSpPr txBox="1">
            <a:spLocks noGrp="1"/>
          </p:cNvSpPr>
          <p:nvPr>
            <p:ph type="body" sz="quarter" idx="1"/>
          </p:nvPr>
        </p:nvSpPr>
        <p:spPr/>
        <p:txBody>
          <a:bodyPr vert="horz"/>
          <a:lstStyle/>
          <a:p>
            <a:r>
              <a:t>Spagyrik-Komplex zur Abwehrsteigerung: Die Kombination aus Echinacea, Eupatorium (Wasserdost), Thuja occidentalis (Lebensbaum) und Tropaeolum majus (Kapuzinerkresse) deckt alle Phasen des Infekts ab: Phagozytosesteigerung (Echinacea), Fieber- &amp; Gliederschmerz-Regulation (Wasserdost), Lymphdrainage &amp; Schleimhautkonstitution (Thuja) sowie direkte Erregerabwehr (Kapuzinerkresse).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C085A-8E3F-7D4C-6DDB-09F46EA693F9}"/>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6D8A6E8-5306-C113-964F-0312B53AD448}"/>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24</a:t>
            </a:fld>
            <a:endParaRPr lang="de-CH"/>
          </a:p>
        </p:txBody>
      </p:sp>
      <p:sp>
        <p:nvSpPr>
          <p:cNvPr id="2" name="Folienbildplatzhalter 1">
            <a:extLst>
              <a:ext uri="{FF2B5EF4-FFF2-40B4-BE49-F238E27FC236}">
                <a16:creationId xmlns:a16="http://schemas.microsoft.com/office/drawing/2014/main" id="{8515BA7E-D74F-6D3B-DEDE-63009F24E6FB}"/>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190C5FC6-47AE-1902-6504-09DCF0C20483}"/>
              </a:ext>
            </a:extLst>
          </p:cNvPr>
          <p:cNvSpPr txBox="1">
            <a:spLocks noGrp="1"/>
          </p:cNvSpPr>
          <p:nvPr>
            <p:ph type="body" sz="quarter" idx="1"/>
          </p:nvPr>
        </p:nvSpPr>
        <p:spPr/>
        <p:txBody>
          <a:bodyPr vert="horz"/>
          <a:lstStyle/>
          <a:p>
            <a:r>
              <a:t>Echinacea Teil 1 (PharmaWiki / DocCheck): Griech. echinos = Igel. Drei Stammpflanzen: E. purpurea (Kraut &amp; Wurzel), E. angustifolia (Wurzel), E. pallida (Wurzel). 1953 lernte Alfred Vogel im Pine-Ridge-Reservat (Süd-Dakota) Häuptling Ben Black Elk kennen. Wirkstoffe: Lipophile Alkylamide (binden an CB2-Rezeptoren der Immunzellen), Cichoriensäure, Polysaccharide/Glykoproteine und ätherisches Öl.</a:t>
            </a:r>
          </a:p>
        </p:txBody>
      </p:sp>
    </p:spTree>
    <p:extLst>
      <p:ext uri="{BB962C8B-B14F-4D97-AF65-F5344CB8AC3E}">
        <p14:creationId xmlns:p14="http://schemas.microsoft.com/office/powerpoint/2010/main" val="246241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B6A7-261C-D1E3-D7EA-DB6550BEF24A}"/>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3A5532E6-6122-9ABD-FED2-B648FA2AB05C}"/>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25</a:t>
            </a:fld>
            <a:endParaRPr lang="de-CH"/>
          </a:p>
        </p:txBody>
      </p:sp>
      <p:sp>
        <p:nvSpPr>
          <p:cNvPr id="2" name="Folienbildplatzhalter 1">
            <a:extLst>
              <a:ext uri="{FF2B5EF4-FFF2-40B4-BE49-F238E27FC236}">
                <a16:creationId xmlns:a16="http://schemas.microsoft.com/office/drawing/2014/main" id="{B73496B2-3C13-2C28-0A63-49438B193DCB}"/>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D47853FA-6B19-C6F9-894D-843670ECFEEA}"/>
              </a:ext>
            </a:extLst>
          </p:cNvPr>
          <p:cNvSpPr txBox="1">
            <a:spLocks noGrp="1"/>
          </p:cNvSpPr>
          <p:nvPr>
            <p:ph type="body" sz="quarter" idx="1"/>
          </p:nvPr>
        </p:nvSpPr>
        <p:spPr/>
        <p:txBody>
          <a:bodyPr vert="horz"/>
          <a:lstStyle/>
          <a:p>
            <a:r>
              <a:t>Echinacea Teil 2 – Galenischer Vergleich: Alkoholische Tinkturen (30–70 % Vol.) extrahieren lipophile Alkylamide und ätherische Öle; Frischpflanzen-Presssäfte enthalten primär hydrophile Polysaccharide und sind alkoholfrei (ideal für Kinder). Wichtig: Keine Daueranwendung über 8 Wochen hinaus; Kontraindikation bei Korbblütler-Allergie und Autoimmunerkrankungen.</a:t>
            </a:r>
          </a:p>
        </p:txBody>
      </p:sp>
    </p:spTree>
    <p:extLst>
      <p:ext uri="{BB962C8B-B14F-4D97-AF65-F5344CB8AC3E}">
        <p14:creationId xmlns:p14="http://schemas.microsoft.com/office/powerpoint/2010/main" val="3578845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857F5-EE30-12E4-4761-BEB2262E4D97}"/>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5FBF29E-ABCF-CF04-D2A4-5676B49F36FF}"/>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26</a:t>
            </a:fld>
            <a:endParaRPr lang="de-CH"/>
          </a:p>
        </p:txBody>
      </p:sp>
      <p:sp>
        <p:nvSpPr>
          <p:cNvPr id="2" name="Folienbildplatzhalter 1">
            <a:extLst>
              <a:ext uri="{FF2B5EF4-FFF2-40B4-BE49-F238E27FC236}">
                <a16:creationId xmlns:a16="http://schemas.microsoft.com/office/drawing/2014/main" id="{B01B0710-D9C2-3106-B872-4A275AA8D3C9}"/>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F46D787-3119-12CC-17BA-CF13248A8B90}"/>
              </a:ext>
            </a:extLst>
          </p:cNvPr>
          <p:cNvSpPr txBox="1">
            <a:spLocks noGrp="1"/>
          </p:cNvSpPr>
          <p:nvPr>
            <p:ph type="body" sz="quarter" idx="1"/>
          </p:nvPr>
        </p:nvSpPr>
        <p:spPr/>
        <p:txBody>
          <a:bodyPr vert="horz"/>
          <a:lstStyle/>
          <a:p>
            <a:r>
              <a:t>Pelargonium sidoides DC. (Geraniaceae) – Kapland-Pelargonie / Umckaloabo. Arzneidroge: Pelargonii radix (Wurzel). Wichtige Inhaltsstoffe gemäss PharmaWiki &amp; DocCheck Flexikon: Hochoxygenierte Cumarine (Umckalin, Scopoletin), oligomere Proanthocyanidine (Gerbstoffe), Gallussäure/Gallussäuremethylester, Flavonoide (Quercetin) und ätherisches Öl.</a:t>
            </a:r>
          </a:p>
        </p:txBody>
      </p:sp>
    </p:spTree>
    <p:extLst>
      <p:ext uri="{BB962C8B-B14F-4D97-AF65-F5344CB8AC3E}">
        <p14:creationId xmlns:p14="http://schemas.microsoft.com/office/powerpoint/2010/main" val="3584105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C29F-6360-2411-CA41-48EF3F4081AB}"/>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6B444378-1FBE-12EC-EA9C-B4A40CBB13A2}"/>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27</a:t>
            </a:fld>
            <a:endParaRPr lang="de-CH"/>
          </a:p>
        </p:txBody>
      </p:sp>
      <p:sp>
        <p:nvSpPr>
          <p:cNvPr id="2" name="Folienbildplatzhalter 1">
            <a:extLst>
              <a:ext uri="{FF2B5EF4-FFF2-40B4-BE49-F238E27FC236}">
                <a16:creationId xmlns:a16="http://schemas.microsoft.com/office/drawing/2014/main" id="{680A1FB6-A1B3-024F-1FAE-9129264D991C}"/>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A5477A93-75A2-83C2-FFC4-AC386DC9BDB3}"/>
              </a:ext>
            </a:extLst>
          </p:cNvPr>
          <p:cNvSpPr txBox="1">
            <a:spLocks noGrp="1"/>
          </p:cNvSpPr>
          <p:nvPr>
            <p:ph type="body" sz="quarter" idx="1"/>
          </p:nvPr>
        </p:nvSpPr>
        <p:spPr/>
        <p:txBody>
          <a:bodyPr vert="horz"/>
          <a:lstStyle/>
          <a:p>
            <a:r>
              <a:t>Pelargonium sidoides Teil 2 – Klinik, Dosierung &amp; Sicherheit: Vierfachwirkung: antiviral (IFN-beta, Neuraminidasehemmung), antibakteriell/antiadhäsiv (verhindert bakterielle Superinfektion auf vorgeschädigter Mukosa), sekretomotorisch (Zilienfrequenz steigt) und zytoprotektiv. Darreichungsformen: Tropfen, Sirup, Filmtabletten, Sachets (Direktgranulat ab 12 J.). Therapiedauer max. 3 Wochen. Cave: Leberwerte/Hepatotoxizität in sehr seltenen Fällen; Vorsicht bei Antikoagulanzien.</a:t>
            </a:r>
          </a:p>
        </p:txBody>
      </p:sp>
    </p:spTree>
    <p:extLst>
      <p:ext uri="{BB962C8B-B14F-4D97-AF65-F5344CB8AC3E}">
        <p14:creationId xmlns:p14="http://schemas.microsoft.com/office/powerpoint/2010/main" val="3101991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B8F8F-18DA-A54F-36B7-7488751029F4}"/>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421640FC-6D7A-F8CC-FB77-89C85BC83A0A}"/>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28</a:t>
            </a:fld>
            <a:endParaRPr lang="de-CH"/>
          </a:p>
        </p:txBody>
      </p:sp>
      <p:sp>
        <p:nvSpPr>
          <p:cNvPr id="2" name="Folienbildplatzhalter 1">
            <a:extLst>
              <a:ext uri="{FF2B5EF4-FFF2-40B4-BE49-F238E27FC236}">
                <a16:creationId xmlns:a16="http://schemas.microsoft.com/office/drawing/2014/main" id="{4D3A142D-C152-4418-B3C7-18F0CF73B06F}"/>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B9FB9167-C1BB-A86C-1FB3-EE29E3790530}"/>
              </a:ext>
            </a:extLst>
          </p:cNvPr>
          <p:cNvSpPr txBox="1">
            <a:spLocks noGrp="1"/>
          </p:cNvSpPr>
          <p:nvPr>
            <p:ph type="body" sz="quarter" idx="1"/>
          </p:nvPr>
        </p:nvSpPr>
        <p:spPr/>
        <p:txBody>
          <a:bodyPr vert="horz"/>
          <a:lstStyle/>
          <a:p>
            <a:r>
              <a:t>Zistrose (Cistus creticus L. / Cistus incanus L., Familie Cistaceae) – Teil 1: Im Mittelmeerraum und auf den Kanarischen Inseln heimisch. Arzneidrogen: Cisti herba (blühendes Kraut) und Cisti folium (Blätter). Reichste europäische Polyphenolpflanze: Ellagitannine, Proanthocyanidine, Flavonoide (Myricetin, Quercetin) und Labdan-Diterpene (Ladanum-Harz).</a:t>
            </a:r>
          </a:p>
        </p:txBody>
      </p:sp>
    </p:spTree>
    <p:extLst>
      <p:ext uri="{BB962C8B-B14F-4D97-AF65-F5344CB8AC3E}">
        <p14:creationId xmlns:p14="http://schemas.microsoft.com/office/powerpoint/2010/main" val="3460413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84F6A-628B-FBE1-8F60-9F0E8A13FDC5}"/>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CC2087AC-6595-AC8F-0B50-075BE54C55F2}"/>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29</a:t>
            </a:fld>
            <a:endParaRPr lang="de-CH"/>
          </a:p>
        </p:txBody>
      </p:sp>
      <p:sp>
        <p:nvSpPr>
          <p:cNvPr id="2" name="Folienbildplatzhalter 1">
            <a:extLst>
              <a:ext uri="{FF2B5EF4-FFF2-40B4-BE49-F238E27FC236}">
                <a16:creationId xmlns:a16="http://schemas.microsoft.com/office/drawing/2014/main" id="{EBB325C6-C555-2AE1-4900-DADE3FA09DCF}"/>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609424FB-C60B-0B66-5CEA-53FA9C2F312C}"/>
              </a:ext>
            </a:extLst>
          </p:cNvPr>
          <p:cNvSpPr txBox="1">
            <a:spLocks noGrp="1"/>
          </p:cNvSpPr>
          <p:nvPr>
            <p:ph type="body" sz="quarter" idx="1"/>
          </p:nvPr>
        </p:nvSpPr>
        <p:spPr/>
        <p:txBody>
          <a:bodyPr vert="horz"/>
          <a:lstStyle/>
          <a:p>
            <a:r>
              <a:t>Zistrose Teil 2 – Physikalischer Wirkmechanismus &amp; Anwendung: Die polymeren Polyphenole umhüllen virale Oberflächenproteine unspezifisch (Entry-Inhibitor) und verhindern das Eindringen in die Wirtszelle – ohne Resistenzbildung. In Studien und in vitro wirksam gegen Influenzaviren, Rhinoviren, Adenoviren sowie behüllte Viren (HIV, Ebolaviren). Dosierung Lutschtabletten: 3x2 Tabletten täglich (= 123 mg Gesamtpolyphenole). Cave: 1–2 Stunden Abstand zu Medikamenten und Milchprodukten wegen Gerbstoff-Komplexbildung.</a:t>
            </a:r>
          </a:p>
        </p:txBody>
      </p:sp>
    </p:spTree>
    <p:extLst>
      <p:ext uri="{BB962C8B-B14F-4D97-AF65-F5344CB8AC3E}">
        <p14:creationId xmlns:p14="http://schemas.microsoft.com/office/powerpoint/2010/main" val="889940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AF84D-FA0A-E767-05C4-F91DF5CA9581}"/>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FD65E09-C856-47FE-FDD3-47CBF4FE8286}"/>
              </a:ext>
            </a:extLst>
          </p:cNvPr>
          <p:cNvSpPr txBox="1">
            <a:spLocks noGrp="1"/>
          </p:cNvSpPr>
          <p:nvPr>
            <p:ph type="sldNum" sz="quarter" idx="5"/>
          </p:nvPr>
        </p:nvSpPr>
        <p:spPr>
          <a:ln/>
        </p:spPr>
        <p:txBody>
          <a:bodyPr vert="horz" lIns="0" tIns="0" rIns="0" bIns="0" anchor="b" anchorCtr="0">
            <a:noAutofit/>
          </a:bodyPr>
          <a:lstStyle/>
          <a:p>
            <a:pPr lvl="0"/>
            <a:fld id="{14658748-4D25-6445-949C-9C35A6426ED4}" type="slidenum">
              <a:t>30</a:t>
            </a:fld>
            <a:endParaRPr lang="de-CH"/>
          </a:p>
        </p:txBody>
      </p:sp>
      <p:sp>
        <p:nvSpPr>
          <p:cNvPr id="2" name="Folienbildplatzhalter 1">
            <a:extLst>
              <a:ext uri="{FF2B5EF4-FFF2-40B4-BE49-F238E27FC236}">
                <a16:creationId xmlns:a16="http://schemas.microsoft.com/office/drawing/2014/main" id="{60F7F177-64E5-D09C-E393-F057FD513EE0}"/>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5B173736-FD17-4F0A-8599-038B7A4C833A}"/>
              </a:ext>
            </a:extLst>
          </p:cNvPr>
          <p:cNvSpPr txBox="1">
            <a:spLocks noGrp="1"/>
          </p:cNvSpPr>
          <p:nvPr>
            <p:ph type="body" sz="quarter" idx="1"/>
          </p:nvPr>
        </p:nvSpPr>
        <p:spPr/>
        <p:txBody>
          <a:bodyPr vert="horz"/>
          <a:lstStyle/>
          <a:p>
            <a:r>
              <a:t>Einjähriger Beifuss (Artemisia annua L., Asteraceae): In der TCM seit über 2'000 Jahren als Qinghao bei Fieber und Malaria eingesetzt. Nobelpreis 2015 an Tu Youyou für die Entdeckung des Sesquiterpenlactons Artemisinin (mit Endoperoxidbrücke). Wichtig: Nicht verwechseln mit Artemisia vulgaris (Gemeiner Beifuss) oder Artemisia absinthium (Wermut). Artemisinin ist lipophil und hitzeempfindlich; Flavonoide wie Casticin wirken als natürliche Bioenhancer.</a:t>
            </a:r>
          </a:p>
        </p:txBody>
      </p:sp>
    </p:spTree>
    <p:extLst>
      <p:ext uri="{BB962C8B-B14F-4D97-AF65-F5344CB8AC3E}">
        <p14:creationId xmlns:p14="http://schemas.microsoft.com/office/powerpoint/2010/main" val="2441085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B7AAF44-064E-5A07-89AB-938F947C7CF8}"/>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31</a:t>
            </a:fld>
            <a:endParaRPr lang="de-CH"/>
          </a:p>
        </p:txBody>
      </p:sp>
      <p:sp>
        <p:nvSpPr>
          <p:cNvPr id="2" name="Folienbildplatzhalter 1">
            <a:extLst>
              <a:ext uri="{FF2B5EF4-FFF2-40B4-BE49-F238E27FC236}">
                <a16:creationId xmlns:a16="http://schemas.microsoft.com/office/drawing/2014/main" id="{775FAD40-7074-276D-F5DD-4868B10B17CB}"/>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22163362-CEC2-5684-1CD2-8BEE568CFE73}"/>
              </a:ext>
            </a:extLst>
          </p:cNvPr>
          <p:cNvSpPr txBox="1">
            <a:spLocks noGrp="1"/>
          </p:cNvSpPr>
          <p:nvPr>
            <p:ph type="body" sz="quarter" idx="1"/>
          </p:nvPr>
        </p:nvSpPr>
        <p:spPr/>
        <p:txBody>
          <a:bodyPr vert="horz"/>
          <a:lstStyle/>
          <a:p>
            <a:r>
              <a:t>Ingwer (Zingiber officinale Roscoe, Zingiberaceae) – Arzneipflanze des Jahres 2026: Sanskrit sringavera = geweihartig. Arzneidroge: Zingiberis rhizoma. Chemischer Clou für das Fachpublikum: Frischer Ingwer enthält Gingerole; durch Trocknen oder Kochen entstehen durch Dehydratisierung Shogaole, die doppelt so scharf und noch stärker entzündungshemmend sind. Wirkmechanismen: COX-2- und 5-LOX-Hemmung, TRPV1-Wärmerezeptor-Aktivierung, 5-HT3-Rezeptor-Antagonismus (gegen Übelkeit). Cave: Gallensteine (cholagog!), Kinder &lt; 6 Jahren, Antikoagulation in Hochdosis.</a:t>
            </a:r>
          </a:p>
        </p:txBody>
      </p:sp>
    </p:spTree>
    <p:extLst>
      <p:ext uri="{BB962C8B-B14F-4D97-AF65-F5344CB8AC3E}">
        <p14:creationId xmlns:p14="http://schemas.microsoft.com/office/powerpoint/2010/main" val="2113857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2BC5B-A00E-C44E-5C98-A1587380FA6D}"/>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8E27EEDE-C741-4729-AF45-69B310509F50}"/>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32</a:t>
            </a:fld>
            <a:endParaRPr lang="de-CH"/>
          </a:p>
        </p:txBody>
      </p:sp>
      <p:sp>
        <p:nvSpPr>
          <p:cNvPr id="2" name="Folienbildplatzhalter 1">
            <a:extLst>
              <a:ext uri="{FF2B5EF4-FFF2-40B4-BE49-F238E27FC236}">
                <a16:creationId xmlns:a16="http://schemas.microsoft.com/office/drawing/2014/main" id="{D05CE176-E87C-3A76-8EF1-3777C13EB3A6}"/>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2EE5977-3849-C6AC-FD54-55C0732AE57F}"/>
              </a:ext>
            </a:extLst>
          </p:cNvPr>
          <p:cNvSpPr txBox="1">
            <a:spLocks noGrp="1"/>
          </p:cNvSpPr>
          <p:nvPr>
            <p:ph type="body" sz="quarter" idx="1"/>
          </p:nvPr>
        </p:nvSpPr>
        <p:spPr/>
        <p:txBody>
          <a:bodyPr vert="horz"/>
          <a:lstStyle/>
          <a:p>
            <a:r>
              <a:t>Immun-Ingwershot: Rezeptur für 1 Liter: 200 g Bio-Ingwer, 200 g Bio-Kurkuma, 1 Knoblauchzehe, 1 Chilischote, 1 L Wasser, 3 Bio-Zitronen, schwarzer Pfeffer, optional 50 g Vollrohrzucker. Wichtiger pharmakologischer Hintergrund: Piperin aus schwarzem Pfeffer wirkt als Bioenhancer und steigert die Curcumin-Resorption um bis zu 2000 %. Knoblauch vor Zugabe des Zitronensafts zerdrücken und 10 Min. stehen lassen, damit die Alliinase ungestört Allicin bilden kann.</a:t>
            </a:r>
          </a:p>
        </p:txBody>
      </p:sp>
    </p:spTree>
    <p:extLst>
      <p:ext uri="{BB962C8B-B14F-4D97-AF65-F5344CB8AC3E}">
        <p14:creationId xmlns:p14="http://schemas.microsoft.com/office/powerpoint/2010/main" val="922322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623CD-0414-F4D2-E2A6-A408E12B0FA3}"/>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1EFFEFC-A7F2-D2BC-C26C-BAC9973C5678}"/>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33</a:t>
            </a:fld>
            <a:endParaRPr lang="de-CH"/>
          </a:p>
        </p:txBody>
      </p:sp>
      <p:sp>
        <p:nvSpPr>
          <p:cNvPr id="2" name="Folienbildplatzhalter 1">
            <a:extLst>
              <a:ext uri="{FF2B5EF4-FFF2-40B4-BE49-F238E27FC236}">
                <a16:creationId xmlns:a16="http://schemas.microsoft.com/office/drawing/2014/main" id="{F8EA7D6B-DA4D-761A-E818-4BDC32F4640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6D40A352-D14B-483F-D7DD-C85D86D8E109}"/>
              </a:ext>
            </a:extLst>
          </p:cNvPr>
          <p:cNvSpPr txBox="1">
            <a:spLocks noGrp="1"/>
          </p:cNvSpPr>
          <p:nvPr>
            <p:ph type="body" sz="quarter" idx="1"/>
          </p:nvPr>
        </p:nvSpPr>
        <p:spPr/>
        <p:txBody>
          <a:bodyPr vert="horz"/>
          <a:lstStyle/>
          <a:p>
            <a:r>
              <a:t>Knoblauch (Allium sativum L., Amaryllidaceae): Arzneidroge Allii sativi bulbus. Enzymatische Umwandlung: Geruchloses Alliin wird erst bei Zellverletzung durch die Alliinase in hochreaktives Allicin und weiter in Ajoen, Diallyldisulfid und Diallyltrisulfid umgewandelt. Wirkungen: antimikrobiell (Abatmung über die Lunge!), lipidsenkend, blutdrucksenkend, antiarteriosklerotisch und thrombozytenaggregationshemmend. Cave: Antikoagulanzien &amp; Operationen (Blutungsrisiko).</a:t>
            </a:r>
          </a:p>
        </p:txBody>
      </p:sp>
    </p:spTree>
    <p:extLst>
      <p:ext uri="{BB962C8B-B14F-4D97-AF65-F5344CB8AC3E}">
        <p14:creationId xmlns:p14="http://schemas.microsoft.com/office/powerpoint/2010/main" val="4200956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B07F0-7B41-220D-3E50-BFE14449ED93}"/>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BB40E7D-6B61-786F-26D3-FF5E6BE3351D}"/>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34</a:t>
            </a:fld>
            <a:endParaRPr lang="de-CH"/>
          </a:p>
        </p:txBody>
      </p:sp>
      <p:sp>
        <p:nvSpPr>
          <p:cNvPr id="2" name="Folienbildplatzhalter 1">
            <a:extLst>
              <a:ext uri="{FF2B5EF4-FFF2-40B4-BE49-F238E27FC236}">
                <a16:creationId xmlns:a16="http://schemas.microsoft.com/office/drawing/2014/main" id="{A26C5DEF-0423-E560-DFE8-44A6DAA6A41D}"/>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DC0FBB2-D57D-CD13-B850-D52D26691137}"/>
              </a:ext>
            </a:extLst>
          </p:cNvPr>
          <p:cNvSpPr txBox="1">
            <a:spLocks noGrp="1"/>
          </p:cNvSpPr>
          <p:nvPr>
            <p:ph type="body" sz="quarter" idx="1"/>
          </p:nvPr>
        </p:nvSpPr>
        <p:spPr/>
        <p:txBody>
          <a:bodyPr vert="horz"/>
          <a:lstStyle/>
          <a:p>
            <a:r>
              <a:t>Grosse Kapuzinerkresse (Tropaeolum majus L., Tropaeolaceae) – Teil 1: Einjährig in Mitteleuropa, Blüte Juni–Oktober. Schildförmige Blätter mit Lotuseffekt. Arzneidroge: Tropaeoli herba. Hauptinhaltsstoffe: Glucotropaeolin (Senfölglykosid), bis 300 mg/100 g Vitamin C, Flavonoide, Carotinoide (Lutein) und Oxalsäure. Durch das Enzym Myrosinase entsteht bei Zellverletzung das hochaktive Benzylisothiocyanat (Benzylsenföl).</a:t>
            </a:r>
          </a:p>
        </p:txBody>
      </p:sp>
    </p:spTree>
    <p:extLst>
      <p:ext uri="{BB962C8B-B14F-4D97-AF65-F5344CB8AC3E}">
        <p14:creationId xmlns:p14="http://schemas.microsoft.com/office/powerpoint/2010/main" val="1906367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01CE-4786-DE38-D2FF-5885659365BD}"/>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239D442-281B-5DB0-35AE-312A8E599006}"/>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35</a:t>
            </a:fld>
            <a:endParaRPr lang="de-CH"/>
          </a:p>
        </p:txBody>
      </p:sp>
      <p:sp>
        <p:nvSpPr>
          <p:cNvPr id="2" name="Folienbildplatzhalter 1">
            <a:extLst>
              <a:ext uri="{FF2B5EF4-FFF2-40B4-BE49-F238E27FC236}">
                <a16:creationId xmlns:a16="http://schemas.microsoft.com/office/drawing/2014/main" id="{AB535C29-215A-A8C8-87E7-D7F026F215E3}"/>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18ADA47B-7C7C-1050-67F0-BF6260754CCF}"/>
              </a:ext>
            </a:extLst>
          </p:cNvPr>
          <p:cNvSpPr txBox="1">
            <a:spLocks noGrp="1"/>
          </p:cNvSpPr>
          <p:nvPr>
            <p:ph type="body" sz="quarter" idx="1"/>
          </p:nvPr>
        </p:nvSpPr>
        <p:spPr/>
        <p:txBody>
          <a:bodyPr vert="horz"/>
          <a:lstStyle/>
          <a:p>
            <a:r>
              <a:t>Kapuzinerkresse Teil 2 – Pharmakokinetik, Meerrettich-Synergie &amp; Sicherheit: Resorption bereits im oberen Dünndarm → keine Schädigung der Dickdarmflora! Ausscheidung über Lunge (Atemwege) und Nieren (Harnwege). Synergie mit Meerrettichwurzel (Allylsenföl + Phenylethylsenföl). Einnahme stets nach dem Essen mit viel Wasser. Wichtiger Hinweis aus PharmaWiki: Benzylisothiocyanate vermindern die Alkoholtoleranz (Hemmung der Aldehyddehydrogenase) – keinen Alkohol während der Kur konsumieren!</a:t>
            </a:r>
          </a:p>
        </p:txBody>
      </p:sp>
    </p:spTree>
    <p:extLst>
      <p:ext uri="{BB962C8B-B14F-4D97-AF65-F5344CB8AC3E}">
        <p14:creationId xmlns:p14="http://schemas.microsoft.com/office/powerpoint/2010/main" val="11139651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588DF795-1A4E-C3B0-7717-D0FF03A291DC}"/>
              </a:ext>
            </a:extLst>
          </p:cNvPr>
          <p:cNvSpPr txBox="1">
            <a:spLocks noGrp="1"/>
          </p:cNvSpPr>
          <p:nvPr>
            <p:ph type="sldNum" sz="quarter" idx="5"/>
          </p:nvPr>
        </p:nvSpPr>
        <p:spPr>
          <a:ln/>
        </p:spPr>
        <p:txBody>
          <a:bodyPr vert="horz" lIns="0" tIns="0" rIns="0" bIns="0" anchor="b" anchorCtr="0">
            <a:noAutofit/>
          </a:bodyPr>
          <a:lstStyle/>
          <a:p>
            <a:pPr lvl="0"/>
            <a:fld id="{572E8F54-C301-0648-BB36-D0AECD9D4F60}" type="slidenum">
              <a:t>36</a:t>
            </a:fld>
            <a:endParaRPr lang="de-CH"/>
          </a:p>
        </p:txBody>
      </p:sp>
      <p:sp>
        <p:nvSpPr>
          <p:cNvPr id="2" name="Folienbildplatzhalter 1">
            <a:extLst>
              <a:ext uri="{FF2B5EF4-FFF2-40B4-BE49-F238E27FC236}">
                <a16:creationId xmlns:a16="http://schemas.microsoft.com/office/drawing/2014/main" id="{3188094F-701C-A37B-7493-EE10D60E70EE}"/>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ED8EED1E-C7B2-9124-F1A5-1C32DFF239FD}"/>
              </a:ext>
            </a:extLst>
          </p:cNvPr>
          <p:cNvSpPr txBox="1">
            <a:spLocks noGrp="1"/>
          </p:cNvSpPr>
          <p:nvPr>
            <p:ph type="body" sz="quarter" idx="1"/>
          </p:nvPr>
        </p:nvSpPr>
        <p:spPr/>
        <p:txBody>
          <a:bodyPr vert="horz"/>
          <a:lstStyle/>
          <a:p>
            <a:r>
              <a:t>Gemmotherapie (Knospenmazerate gemäss Ph.Eur.): Begründet durch den belgischen Arzt Dr. Pol Henry (1959). Verwendet wird frisches, teilungsaktives Embryonalgewebe (Meristem) in Glycerol-Ethanol-Lösung. Die 3 wichtigsten Winter-Knospen: 1. Rosa canina (Hagrose) bei rezidivierenden HNO-Infekten (besonders Kinder), 2. Sequoia gigantea (Mammutbaum) für Vitalität und Rekonvaleszenz, 3. Ribes nigrum (Schwarze Johannisbeere) als kortisonähnliches Akut- und Entzündungsmittel.</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19009A3D-5537-A7F5-A09E-DF5C0C95601F}"/>
              </a:ext>
            </a:extLst>
          </p:cNvPr>
          <p:cNvSpPr txBox="1">
            <a:spLocks noGrp="1"/>
          </p:cNvSpPr>
          <p:nvPr>
            <p:ph type="sldNum" sz="quarter" idx="5"/>
          </p:nvPr>
        </p:nvSpPr>
        <p:spPr>
          <a:ln/>
        </p:spPr>
        <p:txBody>
          <a:bodyPr vert="horz" lIns="0" tIns="0" rIns="0" bIns="0" anchor="b" anchorCtr="0">
            <a:noAutofit/>
          </a:bodyPr>
          <a:lstStyle/>
          <a:p>
            <a:pPr lvl="0"/>
            <a:fld id="{B65D03C6-9B3F-D74E-AAAA-50158EBCFA95}" type="slidenum">
              <a:t>37</a:t>
            </a:fld>
            <a:endParaRPr lang="de-CH"/>
          </a:p>
        </p:txBody>
      </p:sp>
      <p:sp>
        <p:nvSpPr>
          <p:cNvPr id="2" name="Folienbildplatzhalter 1">
            <a:extLst>
              <a:ext uri="{FF2B5EF4-FFF2-40B4-BE49-F238E27FC236}">
                <a16:creationId xmlns:a16="http://schemas.microsoft.com/office/drawing/2014/main" id="{5CD6AC07-BF2D-990B-999B-046DF5171DF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E50B5A3E-FF6D-71EB-7A07-5A87D0A4A952}"/>
              </a:ext>
            </a:extLst>
          </p:cNvPr>
          <p:cNvSpPr txBox="1">
            <a:spLocks noGrp="1"/>
          </p:cNvSpPr>
          <p:nvPr>
            <p:ph type="body" sz="quarter" idx="1"/>
          </p:nvPr>
        </p:nvSpPr>
        <p:spPr/>
        <p:txBody>
          <a:bodyPr vert="horz"/>
          <a:lstStyle/>
          <a:p>
            <a:r>
              <a:t>Aromatische Heilpflanzen im Winter (PharmaWiki / DocCheck): 1. Thymian (Thymus vulgaris): Thymol &amp; Carvacrol wirken bronchospasmolytisch, sekretomotorisch und bakterizid. 2. Rosmarin (Salvia rosmarinus): 1,8-Cineol, Kampfer &amp; Rosmarinsäure wirken durchwärmend, kreislaufanregend und tonisierend. 3. Pfefferminze (Mentha x piperita): Menthol aktiviert TRPM8-Kälterezeptoren und erleichtert die Nasenatmung (Cave: Kratschmer-Reflex / Laryngospasmus bei Säuglingen und Kleinkindern!). 4. Echte Kamille (Matricaria chamomilla): (-)-alpha-Bisabolol, Chamazulen, Apigenin und Schleimstoffe wirken entzündungshemmend und reizlindernd bei Dampfinhalationen.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75A30432-FF25-893F-E6F9-618211FD4C5C}"/>
              </a:ext>
            </a:extLst>
          </p:cNvPr>
          <p:cNvSpPr txBox="1">
            <a:spLocks noGrp="1"/>
          </p:cNvSpPr>
          <p:nvPr>
            <p:ph type="sldNum" sz="quarter" idx="5"/>
          </p:nvPr>
        </p:nvSpPr>
        <p:spPr>
          <a:ln/>
        </p:spPr>
        <p:txBody>
          <a:bodyPr vert="horz" lIns="0" tIns="0" rIns="0" bIns="0" anchor="b" anchorCtr="0">
            <a:noAutofit/>
          </a:bodyPr>
          <a:lstStyle/>
          <a:p>
            <a:pPr lvl="0"/>
            <a:fld id="{994F2591-8FBA-234F-9D2E-8E1F9F5B9FBB}" type="slidenum">
              <a:t>38</a:t>
            </a:fld>
            <a:endParaRPr lang="de-CH"/>
          </a:p>
        </p:txBody>
      </p:sp>
      <p:sp>
        <p:nvSpPr>
          <p:cNvPr id="2" name="Folienbildplatzhalter 1">
            <a:extLst>
              <a:ext uri="{FF2B5EF4-FFF2-40B4-BE49-F238E27FC236}">
                <a16:creationId xmlns:a16="http://schemas.microsoft.com/office/drawing/2014/main" id="{AC0597B0-5BD7-2924-DB81-68CC60DB490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2F8BC4D-EBD6-B217-4DCF-5A295BF277BD}"/>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9F255-2E67-891F-2C0D-A6DEBF666A77}"/>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22D5923A-45D0-EDCC-CAA9-9A9487051F1D}"/>
              </a:ext>
            </a:extLst>
          </p:cNvPr>
          <p:cNvSpPr txBox="1">
            <a:spLocks noGrp="1"/>
          </p:cNvSpPr>
          <p:nvPr>
            <p:ph type="sldNum" sz="quarter" idx="5"/>
          </p:nvPr>
        </p:nvSpPr>
        <p:spPr>
          <a:ln/>
        </p:spPr>
        <p:txBody>
          <a:bodyPr vert="horz" lIns="0" tIns="0" rIns="0" bIns="0" anchor="b" anchorCtr="0">
            <a:noAutofit/>
          </a:bodyPr>
          <a:lstStyle/>
          <a:p>
            <a:pPr lvl="0"/>
            <a:fld id="{B65D03C6-9B3F-D74E-AAAA-50158EBCFA95}" type="slidenum">
              <a:t>39</a:t>
            </a:fld>
            <a:endParaRPr lang="de-CH"/>
          </a:p>
        </p:txBody>
      </p:sp>
      <p:sp>
        <p:nvSpPr>
          <p:cNvPr id="2" name="Folienbildplatzhalter 1">
            <a:extLst>
              <a:ext uri="{FF2B5EF4-FFF2-40B4-BE49-F238E27FC236}">
                <a16:creationId xmlns:a16="http://schemas.microsoft.com/office/drawing/2014/main" id="{4DD3A9F5-3194-B6EE-3BD7-EFA0598980F2}"/>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10012974-0B95-AA0C-D493-DE75B7B0EF1F}"/>
              </a:ext>
            </a:extLst>
          </p:cNvPr>
          <p:cNvSpPr txBox="1">
            <a:spLocks noGrp="1"/>
          </p:cNvSpPr>
          <p:nvPr>
            <p:ph type="body" sz="quarter" idx="1"/>
          </p:nvPr>
        </p:nvSpPr>
        <p:spPr/>
        <p:txBody>
          <a:bodyPr vert="horz"/>
          <a:lstStyle/>
          <a:p>
            <a:endParaRPr lang="de-CH"/>
          </a:p>
        </p:txBody>
      </p:sp>
    </p:spTree>
    <p:extLst>
      <p:ext uri="{BB962C8B-B14F-4D97-AF65-F5344CB8AC3E}">
        <p14:creationId xmlns:p14="http://schemas.microsoft.com/office/powerpoint/2010/main" val="2212517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E1A7700B-FBD1-BA94-5DD1-460850214FDA}"/>
              </a:ext>
            </a:extLst>
          </p:cNvPr>
          <p:cNvSpPr txBox="1">
            <a:spLocks noGrp="1"/>
          </p:cNvSpPr>
          <p:nvPr>
            <p:ph type="sldNum" sz="quarter" idx="5"/>
          </p:nvPr>
        </p:nvSpPr>
        <p:spPr>
          <a:ln/>
        </p:spPr>
        <p:txBody>
          <a:bodyPr vert="horz" lIns="0" tIns="0" rIns="0" bIns="0" anchor="b" anchorCtr="0">
            <a:noAutofit/>
          </a:bodyPr>
          <a:lstStyle/>
          <a:p>
            <a:pPr lvl="0"/>
            <a:fld id="{159C00E0-ED31-2C4B-9449-7672120F70D1}" type="slidenum">
              <a:t>40</a:t>
            </a:fld>
            <a:endParaRPr lang="de-CH"/>
          </a:p>
        </p:txBody>
      </p:sp>
      <p:sp>
        <p:nvSpPr>
          <p:cNvPr id="2" name="Folienbildplatzhalter 1">
            <a:extLst>
              <a:ext uri="{FF2B5EF4-FFF2-40B4-BE49-F238E27FC236}">
                <a16:creationId xmlns:a16="http://schemas.microsoft.com/office/drawing/2014/main" id="{A8E31309-A3FB-B98E-D5D8-6C01D8A66F9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366D85E9-AF5E-05A9-2998-FC2F485AAA14}"/>
              </a:ext>
            </a:extLst>
          </p:cNvPr>
          <p:cNvSpPr txBox="1">
            <a:spLocks noGrp="1"/>
          </p:cNvSpPr>
          <p:nvPr>
            <p:ph type="body" sz="quarter" idx="1"/>
          </p:nvPr>
        </p:nvSpPr>
        <p:spPr/>
        <p:txBody>
          <a:bodyPr vert="horz"/>
          <a:lstStyle/>
          <a:p>
            <a:r>
              <a:t>Sauna &amp; Nasenspülung: Luftbefeuchtung 40–50 %, richtig schnäuzen, viel trinken. Nasenspülung: 1. Isotonisch (0,9 %) = befeuchtend &amp; pflegend: 9 g Kochsalz (Speisemeersalz ohne Fluor und Jod) in 1 L abgekochtem, lauwarmem Wasser auflösen (Alternativen: Emser Salz, Rhinomer). 2. Hypertonisch (2,0 %) = osmotisch abschwellend bei verstopfter Nase: 10 g Salz in 5 dl (500 ml) Wasser lösen.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B0B09DF-55F5-4944-0CEF-CDAA5831B984}"/>
              </a:ext>
            </a:extLst>
          </p:cNvPr>
          <p:cNvSpPr txBox="1">
            <a:spLocks noGrp="1"/>
          </p:cNvSpPr>
          <p:nvPr>
            <p:ph type="sldNum" sz="quarter" idx="5"/>
          </p:nvPr>
        </p:nvSpPr>
        <p:spPr>
          <a:ln/>
        </p:spPr>
        <p:txBody>
          <a:bodyPr vert="horz" lIns="0" tIns="0" rIns="0" bIns="0" anchor="b" anchorCtr="0">
            <a:noAutofit/>
          </a:bodyPr>
          <a:lstStyle/>
          <a:p>
            <a:pPr lvl="0"/>
            <a:fld id="{AE0CE943-75BA-0D44-A20E-A1D46CF97925}" type="slidenum">
              <a:t>41</a:t>
            </a:fld>
            <a:endParaRPr lang="de-CH"/>
          </a:p>
        </p:txBody>
      </p:sp>
      <p:sp>
        <p:nvSpPr>
          <p:cNvPr id="2" name="Folienbildplatzhalter 1">
            <a:extLst>
              <a:ext uri="{FF2B5EF4-FFF2-40B4-BE49-F238E27FC236}">
                <a16:creationId xmlns:a16="http://schemas.microsoft.com/office/drawing/2014/main" id="{735C8CD0-E432-2DC4-7195-E01625C0A1F1}"/>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F2A01B60-C25C-DB38-8683-CA538C84E04A}"/>
              </a:ext>
            </a:extLst>
          </p:cNvPr>
          <p:cNvSpPr txBox="1">
            <a:spLocks noGrp="1"/>
          </p:cNvSpPr>
          <p:nvPr>
            <p:ph type="body" sz="quarter" idx="1"/>
          </p:nvPr>
        </p:nvSpPr>
        <p:spPr/>
        <p:txBody>
          <a:bodyPr vert="horz"/>
          <a:lstStyle/>
          <a:p>
            <a:r>
              <a:t>Differenzierung Grippaler Infekt vs. Influenza (DocCheck Flexikon): Grippaler Infekt = meist Rhinoviren, schleichender Beginn, lokaler Schnupfen/Halsschmerz, kaum Fieber. Influenza = Influenzavirus A/B, Inkubationszeit 1–4 Tage, schlagartiger Beginn, hohes Fieber (39–40 °C), Schüttelfrost, starke Kopf- und Gliederschmerzen, trockener Husten. Epithelnekrose erleichtert bakterielle Superinfektionen. Rekonvaleszenz über Wochen möglich.</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00F4-5AC7-B800-B368-C0A755DFC506}"/>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B65639B4-DA76-84AC-C0D9-37719FCF634D}"/>
              </a:ext>
            </a:extLst>
          </p:cNvPr>
          <p:cNvSpPr txBox="1">
            <a:spLocks noGrp="1"/>
          </p:cNvSpPr>
          <p:nvPr>
            <p:ph type="sldNum" sz="quarter" idx="5"/>
          </p:nvPr>
        </p:nvSpPr>
        <p:spPr>
          <a:ln/>
        </p:spPr>
        <p:txBody>
          <a:bodyPr vert="horz" lIns="0" tIns="0" rIns="0" bIns="0" anchor="b" anchorCtr="0">
            <a:noAutofit/>
          </a:bodyPr>
          <a:lstStyle/>
          <a:p>
            <a:pPr lvl="0"/>
            <a:fld id="{AE0CE943-75BA-0D44-A20E-A1D46CF97925}" type="slidenum">
              <a:t>42</a:t>
            </a:fld>
            <a:endParaRPr lang="de-CH"/>
          </a:p>
        </p:txBody>
      </p:sp>
      <p:sp>
        <p:nvSpPr>
          <p:cNvPr id="2" name="Folienbildplatzhalter 1">
            <a:extLst>
              <a:ext uri="{FF2B5EF4-FFF2-40B4-BE49-F238E27FC236}">
                <a16:creationId xmlns:a16="http://schemas.microsoft.com/office/drawing/2014/main" id="{D9A3925E-4065-1692-0BF6-F24E944D211A}"/>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9823DEFB-5A14-240B-7248-9A525490DB12}"/>
              </a:ext>
            </a:extLst>
          </p:cNvPr>
          <p:cNvSpPr txBox="1">
            <a:spLocks noGrp="1"/>
          </p:cNvSpPr>
          <p:nvPr>
            <p:ph type="body" sz="quarter" idx="1"/>
          </p:nvPr>
        </p:nvSpPr>
        <p:spPr/>
        <p:txBody>
          <a:bodyPr vert="horz"/>
          <a:lstStyle/>
          <a:p>
            <a:r>
              <a:t>Fieber &amp; Diaphoretika bei Erkältung: Lindenblüten (Tiliae flos), Holunderblüten (Sambuci flos) und Artemisia annua. Lindenblüten liefern sowohl schweisstreibende Flavonoide (Tilirosid) als auch 10 % einhüllende Schleimstoffe gegen den trockenen Reizhusten. Holunderblüten sensibilisieren die Wärmeregulation für die Schwitzkur; Artemisia annua moduliert Zytokine und Fieber.</a:t>
            </a:r>
          </a:p>
        </p:txBody>
      </p:sp>
    </p:spTree>
    <p:extLst>
      <p:ext uri="{BB962C8B-B14F-4D97-AF65-F5344CB8AC3E}">
        <p14:creationId xmlns:p14="http://schemas.microsoft.com/office/powerpoint/2010/main" val="41604767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86DC-C9F7-637A-2B85-814B8A2B6603}"/>
            </a:ext>
          </a:extLst>
        </p:cNvPr>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4560ECD-D1A0-7FE0-F080-C3AAA304DF9C}"/>
              </a:ext>
            </a:extLst>
          </p:cNvPr>
          <p:cNvSpPr txBox="1">
            <a:spLocks noGrp="1"/>
          </p:cNvSpPr>
          <p:nvPr>
            <p:ph type="sldNum" sz="quarter" idx="5"/>
          </p:nvPr>
        </p:nvSpPr>
        <p:spPr>
          <a:ln/>
        </p:spPr>
        <p:txBody>
          <a:bodyPr vert="horz" lIns="0" tIns="0" rIns="0" bIns="0" anchor="b" anchorCtr="0">
            <a:noAutofit/>
          </a:bodyPr>
          <a:lstStyle/>
          <a:p>
            <a:pPr lvl="0"/>
            <a:fld id="{AE0CE943-75BA-0D44-A20E-A1D46CF97925}" type="slidenum">
              <a:t>43</a:t>
            </a:fld>
            <a:endParaRPr lang="de-CH"/>
          </a:p>
        </p:txBody>
      </p:sp>
      <p:sp>
        <p:nvSpPr>
          <p:cNvPr id="2" name="Folienbildplatzhalter 1">
            <a:extLst>
              <a:ext uri="{FF2B5EF4-FFF2-40B4-BE49-F238E27FC236}">
                <a16:creationId xmlns:a16="http://schemas.microsoft.com/office/drawing/2014/main" id="{6C0949A8-AC45-B10E-D5C4-0029BE801B85}"/>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FAB3A9CA-8D4E-C105-F892-6592B192E7C7}"/>
              </a:ext>
            </a:extLst>
          </p:cNvPr>
          <p:cNvSpPr txBox="1">
            <a:spLocks noGrp="1"/>
          </p:cNvSpPr>
          <p:nvPr>
            <p:ph type="body" sz="quarter" idx="1"/>
          </p:nvPr>
        </p:nvSpPr>
        <p:spPr/>
        <p:txBody>
          <a:bodyPr vert="horz"/>
          <a:lstStyle/>
          <a:p>
            <a:endParaRPr lang="de-CH"/>
          </a:p>
        </p:txBody>
      </p:sp>
    </p:spTree>
    <p:extLst>
      <p:ext uri="{BB962C8B-B14F-4D97-AF65-F5344CB8AC3E}">
        <p14:creationId xmlns:p14="http://schemas.microsoft.com/office/powerpoint/2010/main" val="7773740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5864B7BA-34B4-8E2F-D9E8-EA08F2E12D51}"/>
              </a:ext>
            </a:extLst>
          </p:cNvPr>
          <p:cNvSpPr txBox="1">
            <a:spLocks noGrp="1"/>
          </p:cNvSpPr>
          <p:nvPr>
            <p:ph type="sldNum" sz="quarter" idx="5"/>
          </p:nvPr>
        </p:nvSpPr>
        <p:spPr>
          <a:ln/>
        </p:spPr>
        <p:txBody>
          <a:bodyPr vert="horz" lIns="0" tIns="0" rIns="0" bIns="0" anchor="b" anchorCtr="0">
            <a:noAutofit/>
          </a:bodyPr>
          <a:lstStyle/>
          <a:p>
            <a:pPr lvl="0"/>
            <a:fld id="{31CC54D0-1D0E-7D43-89D8-744A1E2EB074}" type="slidenum">
              <a:t>44</a:t>
            </a:fld>
            <a:endParaRPr lang="de-CH"/>
          </a:p>
        </p:txBody>
      </p:sp>
      <p:sp>
        <p:nvSpPr>
          <p:cNvPr id="2" name="Folienbildplatzhalter 1">
            <a:extLst>
              <a:ext uri="{FF2B5EF4-FFF2-40B4-BE49-F238E27FC236}">
                <a16:creationId xmlns:a16="http://schemas.microsoft.com/office/drawing/2014/main" id="{67F088E6-2622-79C7-C709-8F0CD2C92B3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7CC1A3E9-1EC7-609A-5610-794C549F3D4B}"/>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B7AAF44-064E-5A07-89AB-938F947C7CF8}"/>
              </a:ext>
            </a:extLst>
          </p:cNvPr>
          <p:cNvSpPr txBox="1">
            <a:spLocks noGrp="1"/>
          </p:cNvSpPr>
          <p:nvPr>
            <p:ph type="sldNum" sz="quarter" idx="5"/>
          </p:nvPr>
        </p:nvSpPr>
        <p:spPr>
          <a:ln/>
        </p:spPr>
        <p:txBody>
          <a:bodyPr vert="horz" lIns="0" tIns="0" rIns="0" bIns="0" anchor="b" anchorCtr="0">
            <a:noAutofit/>
          </a:bodyPr>
          <a:lstStyle/>
          <a:p>
            <a:pPr lvl="0"/>
            <a:fld id="{075B5A6C-2FE6-DF43-8466-AF50B1964829}" type="slidenum">
              <a:t>45</a:t>
            </a:fld>
            <a:endParaRPr lang="de-CH"/>
          </a:p>
        </p:txBody>
      </p:sp>
      <p:sp>
        <p:nvSpPr>
          <p:cNvPr id="2" name="Folienbildplatzhalter 1">
            <a:extLst>
              <a:ext uri="{FF2B5EF4-FFF2-40B4-BE49-F238E27FC236}">
                <a16:creationId xmlns:a16="http://schemas.microsoft.com/office/drawing/2014/main" id="{775FAD40-7074-276D-F5DD-4868B10B17CB}"/>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22163362-CEC2-5684-1CD2-8BEE568CFE73}"/>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76395D5-24C6-8845-041B-616FE223D1DD}"/>
              </a:ext>
            </a:extLst>
          </p:cNvPr>
          <p:cNvSpPr txBox="1">
            <a:spLocks noGrp="1"/>
          </p:cNvSpPr>
          <p:nvPr>
            <p:ph type="sldNum" sz="quarter" idx="5"/>
          </p:nvPr>
        </p:nvSpPr>
        <p:spPr>
          <a:ln/>
        </p:spPr>
        <p:txBody>
          <a:bodyPr vert="horz" lIns="0" tIns="0" rIns="0" bIns="0" anchor="b" anchorCtr="0">
            <a:noAutofit/>
          </a:bodyPr>
          <a:lstStyle/>
          <a:p>
            <a:pPr lvl="0"/>
            <a:fld id="{C1129E07-BB53-5E4A-8D74-19D7AD76FE68}" type="slidenum">
              <a:t>46</a:t>
            </a:fld>
            <a:endParaRPr lang="de-CH"/>
          </a:p>
        </p:txBody>
      </p:sp>
      <p:sp>
        <p:nvSpPr>
          <p:cNvPr id="2" name="Folienbildplatzhalter 1">
            <a:extLst>
              <a:ext uri="{FF2B5EF4-FFF2-40B4-BE49-F238E27FC236}">
                <a16:creationId xmlns:a16="http://schemas.microsoft.com/office/drawing/2014/main" id="{1C20C7A3-7702-2CE4-C706-AC8F9CEA6DF3}"/>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F4F5818A-51D3-D481-3D66-2C15551729F3}"/>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CDE91B35-93C8-4B9B-8FAD-8817825C0370}"/>
              </a:ext>
            </a:extLst>
          </p:cNvPr>
          <p:cNvSpPr txBox="1">
            <a:spLocks noGrp="1"/>
          </p:cNvSpPr>
          <p:nvPr>
            <p:ph type="sldNum" sz="quarter" idx="5"/>
          </p:nvPr>
        </p:nvSpPr>
        <p:spPr>
          <a:ln/>
        </p:spPr>
        <p:txBody>
          <a:bodyPr vert="horz" lIns="0" tIns="0" rIns="0" bIns="0" anchor="b" anchorCtr="0">
            <a:noAutofit/>
          </a:bodyPr>
          <a:lstStyle/>
          <a:p>
            <a:pPr lvl="0"/>
            <a:fld id="{86638484-C22B-0143-A96B-C366CC33A85D}" type="slidenum">
              <a:t>47</a:t>
            </a:fld>
            <a:endParaRPr lang="de-CH"/>
          </a:p>
        </p:txBody>
      </p:sp>
      <p:sp>
        <p:nvSpPr>
          <p:cNvPr id="2" name="Folienbildplatzhalter 1">
            <a:extLst>
              <a:ext uri="{FF2B5EF4-FFF2-40B4-BE49-F238E27FC236}">
                <a16:creationId xmlns:a16="http://schemas.microsoft.com/office/drawing/2014/main" id="{9BC671F3-5A93-0985-F1E8-358204056980}"/>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81784EEB-7AC8-1F2B-5158-EF80DDBA73A4}"/>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9D929B12-1E23-765F-4336-06CB05D88665}"/>
              </a:ext>
            </a:extLst>
          </p:cNvPr>
          <p:cNvSpPr txBox="1">
            <a:spLocks noGrp="1"/>
          </p:cNvSpPr>
          <p:nvPr>
            <p:ph type="sldNum" sz="quarter" idx="5"/>
          </p:nvPr>
        </p:nvSpPr>
        <p:spPr>
          <a:ln/>
        </p:spPr>
        <p:txBody>
          <a:bodyPr vert="horz" lIns="0" tIns="0" rIns="0" bIns="0" anchor="b" anchorCtr="0">
            <a:noAutofit/>
          </a:bodyPr>
          <a:lstStyle/>
          <a:p>
            <a:pPr lvl="0"/>
            <a:fld id="{F5BE7636-3566-0A4F-B013-7DD1EDAA3A2A}" type="slidenum">
              <a:t>48</a:t>
            </a:fld>
            <a:endParaRPr lang="de-CH"/>
          </a:p>
        </p:txBody>
      </p:sp>
      <p:sp>
        <p:nvSpPr>
          <p:cNvPr id="2" name="Folienbildplatzhalter 1">
            <a:extLst>
              <a:ext uri="{FF2B5EF4-FFF2-40B4-BE49-F238E27FC236}">
                <a16:creationId xmlns:a16="http://schemas.microsoft.com/office/drawing/2014/main" id="{3C33A7AB-6068-71A6-898C-B4DCCEF7434E}"/>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C9F1A948-1140-C242-8B10-1DD15EC03C96}"/>
              </a:ext>
            </a:extLst>
          </p:cNvPr>
          <p:cNvSpPr txBox="1">
            <a:spLocks noGrp="1"/>
          </p:cNvSpPr>
          <p:nvPr>
            <p:ph type="body" sz="quarter" idx="1"/>
          </p:nvPr>
        </p:nvSpPr>
        <p:spPr/>
        <p:txBody>
          <a:bodyPr vert="horz"/>
          <a:lstStyle/>
          <a:p>
            <a:endParaRPr lang="de-CH"/>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F26FDCFF-12E2-189F-3CD4-B0863657833E}"/>
              </a:ext>
            </a:extLst>
          </p:cNvPr>
          <p:cNvSpPr txBox="1">
            <a:spLocks noGrp="1"/>
          </p:cNvSpPr>
          <p:nvPr>
            <p:ph type="sldNum" sz="quarter" idx="5"/>
          </p:nvPr>
        </p:nvSpPr>
        <p:spPr>
          <a:ln/>
        </p:spPr>
        <p:txBody>
          <a:bodyPr vert="horz" lIns="0" tIns="0" rIns="0" bIns="0" anchor="b" anchorCtr="0">
            <a:noAutofit/>
          </a:bodyPr>
          <a:lstStyle/>
          <a:p>
            <a:pPr lvl="0"/>
            <a:fld id="{0DE89844-A6CC-4F49-B596-37A30B6B6C37}" type="slidenum">
              <a:t>49</a:t>
            </a:fld>
            <a:endParaRPr lang="de-CH"/>
          </a:p>
        </p:txBody>
      </p:sp>
      <p:sp>
        <p:nvSpPr>
          <p:cNvPr id="2" name="Folienbildplatzhalter 1">
            <a:extLst>
              <a:ext uri="{FF2B5EF4-FFF2-40B4-BE49-F238E27FC236}">
                <a16:creationId xmlns:a16="http://schemas.microsoft.com/office/drawing/2014/main" id="{1EDA90E8-5EE0-9A86-10CD-25CBCAA88A64}"/>
              </a:ext>
            </a:extLst>
          </p:cNvPr>
          <p:cNvSpPr>
            <a:spLocks noGrp="1" noRot="1" noChangeAspect="1" noResize="1"/>
          </p:cNvSpPr>
          <p:nvPr>
            <p:ph type="sldImg"/>
          </p:nvPr>
        </p:nvSpPr>
        <p:spPr>
          <a:xfrm>
            <a:off x="917575" y="754063"/>
            <a:ext cx="4962525" cy="3722687"/>
          </a:xfrm>
          <a:solidFill>
            <a:srgbClr val="729FCF"/>
          </a:solidFill>
          <a:ln w="25400">
            <a:solidFill>
              <a:srgbClr val="3465A4"/>
            </a:solidFill>
            <a:prstDash val="solid"/>
          </a:ln>
        </p:spPr>
        <p:txBody>
          <a:bodyPr/>
          <a:lstStyle/>
          <a:p>
            <a:endParaRPr lang="de-CH"/>
          </a:p>
        </p:txBody>
      </p:sp>
      <p:sp>
        <p:nvSpPr>
          <p:cNvPr id="3" name="Notizenplatzhalter 2">
            <a:extLst>
              <a:ext uri="{FF2B5EF4-FFF2-40B4-BE49-F238E27FC236}">
                <a16:creationId xmlns:a16="http://schemas.microsoft.com/office/drawing/2014/main" id="{AEA7A306-701E-7C71-F2FC-81071C5C9BFD}"/>
              </a:ext>
            </a:extLst>
          </p:cNvPr>
          <p:cNvSpPr txBox="1">
            <a:spLocks noGrp="1"/>
          </p:cNvSpPr>
          <p:nvPr>
            <p:ph type="body" sz="quarter" idx="1"/>
          </p:nvPr>
        </p:nvSpPr>
        <p:spPr/>
        <p:txBody>
          <a:bodyPr vert="horz"/>
          <a:lstStyle/>
          <a:p>
            <a:r>
              <a:t>Herzlichen Dank für Ihre Aufmerksamkeit! Weiterführende Stichworte für die Fragerunde: Manuka-Honig (Methylglyoxal MGO) und Moringa oleifera (Glucomoringin, Zeatin).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D56F8D-92A5-25AB-F21F-8ED07366EA69}"/>
              </a:ext>
            </a:extLst>
          </p:cNvPr>
          <p:cNvSpPr>
            <a:spLocks noGrp="1"/>
          </p:cNvSpPr>
          <p:nvPr>
            <p:ph type="ctrTitle"/>
          </p:nvPr>
        </p:nvSpPr>
        <p:spPr>
          <a:xfrm>
            <a:off x="1270000" y="1247775"/>
            <a:ext cx="7620000" cy="2652713"/>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616DECD-3410-BEB4-212D-207019353C2E}"/>
              </a:ext>
            </a:extLst>
          </p:cNvPr>
          <p:cNvSpPr>
            <a:spLocks noGrp="1"/>
          </p:cNvSpPr>
          <p:nvPr>
            <p:ph type="subTitle" idx="1"/>
          </p:nvPr>
        </p:nvSpPr>
        <p:spPr>
          <a:xfrm>
            <a:off x="1270000" y="4002088"/>
            <a:ext cx="7620000" cy="1839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285354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F44ACA-5FA7-EDE9-9A41-C4584AAADB9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90346CC-3663-24E6-2EA4-7E8E8D303D0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84732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F29508-2BD7-5276-14C3-945B5675F1F7}"/>
              </a:ext>
            </a:extLst>
          </p:cNvPr>
          <p:cNvSpPr>
            <a:spLocks noGrp="1"/>
          </p:cNvSpPr>
          <p:nvPr>
            <p:ph type="title"/>
          </p:nvPr>
        </p:nvSpPr>
        <p:spPr>
          <a:xfrm>
            <a:off x="693738" y="1900238"/>
            <a:ext cx="8763000" cy="3168650"/>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5DC57AE-3306-F577-93E5-7DEFE0A1955F}"/>
              </a:ext>
            </a:extLst>
          </p:cNvPr>
          <p:cNvSpPr>
            <a:spLocks noGrp="1"/>
          </p:cNvSpPr>
          <p:nvPr>
            <p:ph type="body" idx="1"/>
          </p:nvPr>
        </p:nvSpPr>
        <p:spPr>
          <a:xfrm>
            <a:off x="693738" y="5099050"/>
            <a:ext cx="8763000" cy="1666875"/>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Tree>
    <p:extLst>
      <p:ext uri="{BB962C8B-B14F-4D97-AF65-F5344CB8AC3E}">
        <p14:creationId xmlns:p14="http://schemas.microsoft.com/office/powerpoint/2010/main" val="2483933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1D784D-DD21-CCC6-AD85-BC24319C1B4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E6BFEA9-50CE-6278-59E8-7A7EDB1C12CE}"/>
              </a:ext>
            </a:extLst>
          </p:cNvPr>
          <p:cNvSpPr>
            <a:spLocks noGrp="1"/>
          </p:cNvSpPr>
          <p:nvPr>
            <p:ph sz="half" idx="1"/>
          </p:nvPr>
        </p:nvSpPr>
        <p:spPr>
          <a:xfrm>
            <a:off x="508000" y="1782763"/>
            <a:ext cx="4495800" cy="4419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CAE12A6-2BEC-D6E2-C35A-FD557B3BCDD5}"/>
              </a:ext>
            </a:extLst>
          </p:cNvPr>
          <p:cNvSpPr>
            <a:spLocks noGrp="1"/>
          </p:cNvSpPr>
          <p:nvPr>
            <p:ph sz="half" idx="2"/>
          </p:nvPr>
        </p:nvSpPr>
        <p:spPr>
          <a:xfrm>
            <a:off x="5156200" y="1782763"/>
            <a:ext cx="4495800" cy="4419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5025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5907C1-4002-028B-4DF3-2299425E3EEB}"/>
              </a:ext>
            </a:extLst>
          </p:cNvPr>
          <p:cNvSpPr>
            <a:spLocks noGrp="1"/>
          </p:cNvSpPr>
          <p:nvPr>
            <p:ph type="title"/>
          </p:nvPr>
        </p:nvSpPr>
        <p:spPr>
          <a:xfrm>
            <a:off x="700088" y="406400"/>
            <a:ext cx="8763000" cy="1471613"/>
          </a:xfrm>
        </p:spPr>
        <p:txBody>
          <a:bodyPr/>
          <a:lstStyle/>
          <a:p>
            <a:r>
              <a:rPr lang="de-DE"/>
              <a:t>Mastertitelformat bearbeiten</a:t>
            </a:r>
          </a:p>
        </p:txBody>
      </p:sp>
      <p:sp>
        <p:nvSpPr>
          <p:cNvPr id="3" name="Textplatzhalter 2">
            <a:extLst>
              <a:ext uri="{FF2B5EF4-FFF2-40B4-BE49-F238E27FC236}">
                <a16:creationId xmlns:a16="http://schemas.microsoft.com/office/drawing/2014/main" id="{64AB51A1-3B90-94A8-761C-BB56730D63FB}"/>
              </a:ext>
            </a:extLst>
          </p:cNvPr>
          <p:cNvSpPr>
            <a:spLocks noGrp="1"/>
          </p:cNvSpPr>
          <p:nvPr>
            <p:ph type="body" idx="1"/>
          </p:nvPr>
        </p:nvSpPr>
        <p:spPr>
          <a:xfrm>
            <a:off x="700088" y="1868488"/>
            <a:ext cx="4297362"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B351512-070C-782F-7E40-C74B0B69FF11}"/>
              </a:ext>
            </a:extLst>
          </p:cNvPr>
          <p:cNvSpPr>
            <a:spLocks noGrp="1"/>
          </p:cNvSpPr>
          <p:nvPr>
            <p:ph sz="half" idx="2"/>
          </p:nvPr>
        </p:nvSpPr>
        <p:spPr>
          <a:xfrm>
            <a:off x="700088" y="2782888"/>
            <a:ext cx="4297362" cy="40941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679E776-E598-2B6F-9EDF-230601B22A12}"/>
              </a:ext>
            </a:extLst>
          </p:cNvPr>
          <p:cNvSpPr>
            <a:spLocks noGrp="1"/>
          </p:cNvSpPr>
          <p:nvPr>
            <p:ph type="body" sz="quarter" idx="3"/>
          </p:nvPr>
        </p:nvSpPr>
        <p:spPr>
          <a:xfrm>
            <a:off x="5143500" y="1868488"/>
            <a:ext cx="4319588"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5C8C271-2FD3-272D-7888-8D759B2A26D1}"/>
              </a:ext>
            </a:extLst>
          </p:cNvPr>
          <p:cNvSpPr>
            <a:spLocks noGrp="1"/>
          </p:cNvSpPr>
          <p:nvPr>
            <p:ph sz="quarter" idx="4"/>
          </p:nvPr>
        </p:nvSpPr>
        <p:spPr>
          <a:xfrm>
            <a:off x="5143500" y="2782888"/>
            <a:ext cx="4319588" cy="40941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40235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C18727-768D-2E71-4493-BA803EFAA15D}"/>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68797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1414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B802CE-2F62-7C9D-6D61-EB23ECBF9E4D}"/>
              </a:ext>
            </a:extLst>
          </p:cNvPr>
          <p:cNvSpPr>
            <a:spLocks noGrp="1"/>
          </p:cNvSpPr>
          <p:nvPr>
            <p:ph type="title"/>
          </p:nvPr>
        </p:nvSpPr>
        <p:spPr>
          <a:xfrm>
            <a:off x="700088" y="508000"/>
            <a:ext cx="3276600" cy="17780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9607B8C-27C8-1B54-A585-FC9C50C17860}"/>
              </a:ext>
            </a:extLst>
          </p:cNvPr>
          <p:cNvSpPr>
            <a:spLocks noGrp="1"/>
          </p:cNvSpPr>
          <p:nvPr>
            <p:ph idx="1"/>
          </p:nvPr>
        </p:nvSpPr>
        <p:spPr>
          <a:xfrm>
            <a:off x="4319588" y="1096963"/>
            <a:ext cx="5143500" cy="54149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D98D0B2-790F-3205-18A8-E1267DA14A33}"/>
              </a:ext>
            </a:extLst>
          </p:cNvPr>
          <p:cNvSpPr>
            <a:spLocks noGrp="1"/>
          </p:cNvSpPr>
          <p:nvPr>
            <p:ph type="body" sz="half" idx="2"/>
          </p:nvPr>
        </p:nvSpPr>
        <p:spPr>
          <a:xfrm>
            <a:off x="700088" y="2286000"/>
            <a:ext cx="3276600" cy="423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418431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EBBDEE-646E-6866-F03E-83AB6748DF64}"/>
              </a:ext>
            </a:extLst>
          </p:cNvPr>
          <p:cNvSpPr>
            <a:spLocks noGrp="1"/>
          </p:cNvSpPr>
          <p:nvPr>
            <p:ph type="title"/>
          </p:nvPr>
        </p:nvSpPr>
        <p:spPr>
          <a:xfrm>
            <a:off x="700088" y="508000"/>
            <a:ext cx="3276600" cy="17780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898892D-120B-D9AB-875F-1B5C8FF0BA94}"/>
              </a:ext>
            </a:extLst>
          </p:cNvPr>
          <p:cNvSpPr>
            <a:spLocks noGrp="1"/>
          </p:cNvSpPr>
          <p:nvPr>
            <p:ph type="pic" idx="1"/>
          </p:nvPr>
        </p:nvSpPr>
        <p:spPr>
          <a:xfrm>
            <a:off x="4319588" y="1096963"/>
            <a:ext cx="5143500" cy="54149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6C3B313-F851-4410-E1D8-80350641595A}"/>
              </a:ext>
            </a:extLst>
          </p:cNvPr>
          <p:cNvSpPr>
            <a:spLocks noGrp="1"/>
          </p:cNvSpPr>
          <p:nvPr>
            <p:ph type="body" sz="half" idx="2"/>
          </p:nvPr>
        </p:nvSpPr>
        <p:spPr>
          <a:xfrm>
            <a:off x="700088" y="2286000"/>
            <a:ext cx="3276600" cy="423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1739777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C3D7F-F5E0-8CAA-0690-A802E5955BF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B3F81B0-66DA-16E9-B43B-C9F71A7DB90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87036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F02C4E6-D2D6-0068-FCD9-B0A47417E257}"/>
              </a:ext>
            </a:extLst>
          </p:cNvPr>
          <p:cNvSpPr>
            <a:spLocks noGrp="1"/>
          </p:cNvSpPr>
          <p:nvPr>
            <p:ph type="title" orient="vert"/>
          </p:nvPr>
        </p:nvSpPr>
        <p:spPr>
          <a:xfrm>
            <a:off x="7366000" y="303213"/>
            <a:ext cx="2286000" cy="5899150"/>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FF52D85-2857-4CD9-15A5-1D6D147D4FDE}"/>
              </a:ext>
            </a:extLst>
          </p:cNvPr>
          <p:cNvSpPr>
            <a:spLocks noGrp="1"/>
          </p:cNvSpPr>
          <p:nvPr>
            <p:ph type="body" orient="vert" idx="1"/>
          </p:nvPr>
        </p:nvSpPr>
        <p:spPr>
          <a:xfrm>
            <a:off x="508000" y="303213"/>
            <a:ext cx="6705600" cy="58991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78398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1065BE-2C6F-14FD-A97A-A62334409B0D}"/>
              </a:ext>
            </a:extLst>
          </p:cNvPr>
          <p:cNvSpPr>
            <a:spLocks noGrp="1"/>
          </p:cNvSpPr>
          <p:nvPr>
            <p:ph type="ctrTitle"/>
          </p:nvPr>
        </p:nvSpPr>
        <p:spPr>
          <a:xfrm>
            <a:off x="1270000" y="1247775"/>
            <a:ext cx="7620000" cy="2652713"/>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77D0C43-C169-341A-9925-9B7A916CF990}"/>
              </a:ext>
            </a:extLst>
          </p:cNvPr>
          <p:cNvSpPr>
            <a:spLocks noGrp="1"/>
          </p:cNvSpPr>
          <p:nvPr>
            <p:ph type="subTitle" idx="1"/>
          </p:nvPr>
        </p:nvSpPr>
        <p:spPr>
          <a:xfrm>
            <a:off x="1270000" y="4002088"/>
            <a:ext cx="7620000" cy="1839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3809758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7DDF5-AF26-7605-4AD6-B6DC0080C6F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512A4BB-4D48-40C5-EF38-976130776E2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24965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A238C-DE9C-9C82-F35A-EF0ABB7374C4}"/>
              </a:ext>
            </a:extLst>
          </p:cNvPr>
          <p:cNvSpPr>
            <a:spLocks noGrp="1"/>
          </p:cNvSpPr>
          <p:nvPr>
            <p:ph type="title"/>
          </p:nvPr>
        </p:nvSpPr>
        <p:spPr>
          <a:xfrm>
            <a:off x="693738" y="1900238"/>
            <a:ext cx="8763000" cy="3168650"/>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DCC6084-97D0-830E-C253-ADB4F5D13B2B}"/>
              </a:ext>
            </a:extLst>
          </p:cNvPr>
          <p:cNvSpPr>
            <a:spLocks noGrp="1"/>
          </p:cNvSpPr>
          <p:nvPr>
            <p:ph type="body" idx="1"/>
          </p:nvPr>
        </p:nvSpPr>
        <p:spPr>
          <a:xfrm>
            <a:off x="693738" y="5099050"/>
            <a:ext cx="8763000" cy="1666875"/>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Tree>
    <p:extLst>
      <p:ext uri="{BB962C8B-B14F-4D97-AF65-F5344CB8AC3E}">
        <p14:creationId xmlns:p14="http://schemas.microsoft.com/office/powerpoint/2010/main" val="1096511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1BB48-0E55-8371-4633-F88E870D540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F8E8A2C-374F-9BD0-34DB-F6BF6DB0CD3A}"/>
              </a:ext>
            </a:extLst>
          </p:cNvPr>
          <p:cNvSpPr>
            <a:spLocks noGrp="1"/>
          </p:cNvSpPr>
          <p:nvPr>
            <p:ph sz="half" idx="1"/>
          </p:nvPr>
        </p:nvSpPr>
        <p:spPr>
          <a:xfrm>
            <a:off x="508000" y="1782763"/>
            <a:ext cx="4495800" cy="4419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9F85029-84F4-C012-7AB4-DD62E0832479}"/>
              </a:ext>
            </a:extLst>
          </p:cNvPr>
          <p:cNvSpPr>
            <a:spLocks noGrp="1"/>
          </p:cNvSpPr>
          <p:nvPr>
            <p:ph sz="half" idx="2"/>
          </p:nvPr>
        </p:nvSpPr>
        <p:spPr>
          <a:xfrm>
            <a:off x="5156200" y="1782763"/>
            <a:ext cx="4495800" cy="4419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66748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61E2DA-D5C6-3BD4-B2A2-68BABE9C41E0}"/>
              </a:ext>
            </a:extLst>
          </p:cNvPr>
          <p:cNvSpPr>
            <a:spLocks noGrp="1"/>
          </p:cNvSpPr>
          <p:nvPr>
            <p:ph type="title"/>
          </p:nvPr>
        </p:nvSpPr>
        <p:spPr>
          <a:xfrm>
            <a:off x="700088" y="406400"/>
            <a:ext cx="8763000" cy="1471613"/>
          </a:xfrm>
        </p:spPr>
        <p:txBody>
          <a:bodyPr/>
          <a:lstStyle/>
          <a:p>
            <a:r>
              <a:rPr lang="de-DE"/>
              <a:t>Mastertitelformat bearbeiten</a:t>
            </a:r>
          </a:p>
        </p:txBody>
      </p:sp>
      <p:sp>
        <p:nvSpPr>
          <p:cNvPr id="3" name="Textplatzhalter 2">
            <a:extLst>
              <a:ext uri="{FF2B5EF4-FFF2-40B4-BE49-F238E27FC236}">
                <a16:creationId xmlns:a16="http://schemas.microsoft.com/office/drawing/2014/main" id="{BEC977EB-8E32-3D25-CCD5-5EF59967BB7E}"/>
              </a:ext>
            </a:extLst>
          </p:cNvPr>
          <p:cNvSpPr>
            <a:spLocks noGrp="1"/>
          </p:cNvSpPr>
          <p:nvPr>
            <p:ph type="body" idx="1"/>
          </p:nvPr>
        </p:nvSpPr>
        <p:spPr>
          <a:xfrm>
            <a:off x="700088" y="1868488"/>
            <a:ext cx="4297362"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2754E0B-E10D-297E-2D6B-B20F0E14E952}"/>
              </a:ext>
            </a:extLst>
          </p:cNvPr>
          <p:cNvSpPr>
            <a:spLocks noGrp="1"/>
          </p:cNvSpPr>
          <p:nvPr>
            <p:ph sz="half" idx="2"/>
          </p:nvPr>
        </p:nvSpPr>
        <p:spPr>
          <a:xfrm>
            <a:off x="700088" y="2782888"/>
            <a:ext cx="4297362" cy="40941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A09A82F-38DF-8DDF-430F-C75D2EA0732A}"/>
              </a:ext>
            </a:extLst>
          </p:cNvPr>
          <p:cNvSpPr>
            <a:spLocks noGrp="1"/>
          </p:cNvSpPr>
          <p:nvPr>
            <p:ph type="body" sz="quarter" idx="3"/>
          </p:nvPr>
        </p:nvSpPr>
        <p:spPr>
          <a:xfrm>
            <a:off x="5143500" y="1868488"/>
            <a:ext cx="4319588"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6C58E13-576B-BE20-EAA0-6EF1303DA660}"/>
              </a:ext>
            </a:extLst>
          </p:cNvPr>
          <p:cNvSpPr>
            <a:spLocks noGrp="1"/>
          </p:cNvSpPr>
          <p:nvPr>
            <p:ph sz="quarter" idx="4"/>
          </p:nvPr>
        </p:nvSpPr>
        <p:spPr>
          <a:xfrm>
            <a:off x="5143500" y="2782888"/>
            <a:ext cx="4319588" cy="409416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78723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FDAC3-EAF7-BC61-9907-F91A1641E39F}"/>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772277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61817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9B667B-9254-710B-A9FD-22EA2FE05879}"/>
              </a:ext>
            </a:extLst>
          </p:cNvPr>
          <p:cNvSpPr>
            <a:spLocks noGrp="1"/>
          </p:cNvSpPr>
          <p:nvPr>
            <p:ph type="title"/>
          </p:nvPr>
        </p:nvSpPr>
        <p:spPr>
          <a:xfrm>
            <a:off x="700088" y="508000"/>
            <a:ext cx="3276600" cy="17780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B6D92D1-0A96-7278-C095-2ED31B6F8894}"/>
              </a:ext>
            </a:extLst>
          </p:cNvPr>
          <p:cNvSpPr>
            <a:spLocks noGrp="1"/>
          </p:cNvSpPr>
          <p:nvPr>
            <p:ph idx="1"/>
          </p:nvPr>
        </p:nvSpPr>
        <p:spPr>
          <a:xfrm>
            <a:off x="4319588" y="1096963"/>
            <a:ext cx="5143500" cy="54149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7A58EBC-17FE-930B-8DD7-740F97CEF121}"/>
              </a:ext>
            </a:extLst>
          </p:cNvPr>
          <p:cNvSpPr>
            <a:spLocks noGrp="1"/>
          </p:cNvSpPr>
          <p:nvPr>
            <p:ph type="body" sz="half" idx="2"/>
          </p:nvPr>
        </p:nvSpPr>
        <p:spPr>
          <a:xfrm>
            <a:off x="700088" y="2286000"/>
            <a:ext cx="3276600" cy="423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2875639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2BD52-FE57-C95F-8400-CF49E452AE5C}"/>
              </a:ext>
            </a:extLst>
          </p:cNvPr>
          <p:cNvSpPr>
            <a:spLocks noGrp="1"/>
          </p:cNvSpPr>
          <p:nvPr>
            <p:ph type="title"/>
          </p:nvPr>
        </p:nvSpPr>
        <p:spPr>
          <a:xfrm>
            <a:off x="700088" y="508000"/>
            <a:ext cx="3276600" cy="17780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C452B7B-07CA-4C8F-43B4-771B53FB6D18}"/>
              </a:ext>
            </a:extLst>
          </p:cNvPr>
          <p:cNvSpPr>
            <a:spLocks noGrp="1"/>
          </p:cNvSpPr>
          <p:nvPr>
            <p:ph type="pic" idx="1"/>
          </p:nvPr>
        </p:nvSpPr>
        <p:spPr>
          <a:xfrm>
            <a:off x="4319588" y="1096963"/>
            <a:ext cx="5143500" cy="54149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B00B779-C08B-001F-0FA0-FB44A00785F6}"/>
              </a:ext>
            </a:extLst>
          </p:cNvPr>
          <p:cNvSpPr>
            <a:spLocks noGrp="1"/>
          </p:cNvSpPr>
          <p:nvPr>
            <p:ph type="body" sz="half" idx="2"/>
          </p:nvPr>
        </p:nvSpPr>
        <p:spPr>
          <a:xfrm>
            <a:off x="700088" y="2286000"/>
            <a:ext cx="3276600" cy="423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1363302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F0D08-CE9B-9206-DC48-405204CFF06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06C6048-1D44-B9B2-2175-BD99D35BD49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57992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827DFC3-ADC4-D90A-5FA7-55E45CE139CB}"/>
              </a:ext>
            </a:extLst>
          </p:cNvPr>
          <p:cNvSpPr>
            <a:spLocks noGrp="1"/>
          </p:cNvSpPr>
          <p:nvPr>
            <p:ph type="title" orient="vert"/>
          </p:nvPr>
        </p:nvSpPr>
        <p:spPr>
          <a:xfrm>
            <a:off x="7366000" y="303213"/>
            <a:ext cx="2286000" cy="5899150"/>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A9CC140-B8EE-4059-09A0-BC8C73266ED9}"/>
              </a:ext>
            </a:extLst>
          </p:cNvPr>
          <p:cNvSpPr>
            <a:spLocks noGrp="1"/>
          </p:cNvSpPr>
          <p:nvPr>
            <p:ph type="body" orient="vert" idx="1"/>
          </p:nvPr>
        </p:nvSpPr>
        <p:spPr>
          <a:xfrm>
            <a:off x="508000" y="303213"/>
            <a:ext cx="6705600" cy="58991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27520098"/>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4" name="Titelplatzhalter 3">
            <a:extLst>
              <a:ext uri="{FF2B5EF4-FFF2-40B4-BE49-F238E27FC236}">
                <a16:creationId xmlns:a16="http://schemas.microsoft.com/office/drawing/2014/main" id="{73BD0A1F-A239-B932-8D77-F48953D326F7}"/>
              </a:ext>
            </a:extLst>
          </p:cNvPr>
          <p:cNvSpPr txBox="1">
            <a:spLocks noGrp="1"/>
          </p:cNvSpPr>
          <p:nvPr>
            <p:ph type="title"/>
          </p:nvPr>
        </p:nvSpPr>
        <p:spPr>
          <a:xfrm>
            <a:off x="507960" y="303840"/>
            <a:ext cx="9143280" cy="1271880"/>
          </a:xfrm>
          <a:prstGeom prst="rect">
            <a:avLst/>
          </a:prstGeom>
          <a:noFill/>
          <a:ln>
            <a:noFill/>
          </a:ln>
        </p:spPr>
        <p:txBody>
          <a:bodyPr lIns="0" tIns="0" rIns="0" bIns="0" anchor="ctr"/>
          <a:lstStyle/>
          <a:p>
            <a:endParaRPr lang="de-CH"/>
          </a:p>
        </p:txBody>
      </p:sp>
      <p:sp>
        <p:nvSpPr>
          <p:cNvPr id="5" name="Textplatzhalter 4">
            <a:extLst>
              <a:ext uri="{FF2B5EF4-FFF2-40B4-BE49-F238E27FC236}">
                <a16:creationId xmlns:a16="http://schemas.microsoft.com/office/drawing/2014/main" id="{6FAA4714-3DF8-A289-10B1-63739BF10DF8}"/>
              </a:ext>
            </a:extLst>
          </p:cNvPr>
          <p:cNvSpPr txBox="1">
            <a:spLocks noGrp="1"/>
          </p:cNvSpPr>
          <p:nvPr>
            <p:ph type="body" idx="1"/>
          </p:nvPr>
        </p:nvSpPr>
        <p:spPr>
          <a:xfrm>
            <a:off x="507960" y="1783080"/>
            <a:ext cx="9143280" cy="441900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de-CH" sz="4400" b="0" i="0" u="none" strike="noStrike" kern="1200" cap="none">
          <a:ln>
            <a:noFill/>
          </a:ln>
          <a:highlight>
            <a:scrgbClr r="0" g="0" b="0">
              <a:alpha val="0"/>
            </a:scrgbClr>
          </a:highlight>
          <a:latin typeface="Liberation Sans" pitchFamily="18"/>
          <a:ea typeface="PingFang SC" pitchFamily="2"/>
          <a:cs typeface="Arial Unicode MS" pitchFamily="2"/>
        </a:defRPr>
      </a:lvl1pPr>
    </p:titleStyle>
    <p:bodyStyle>
      <a:lvl1pPr rtl="0" hangingPunct="0">
        <a:spcBef>
          <a:spcPts val="1417"/>
        </a:spcBef>
        <a:spcAft>
          <a:spcPts val="0"/>
        </a:spcAft>
        <a:tabLst/>
        <a:defRPr lang="de-CH" sz="3200" b="0" i="0" u="none" strike="noStrike" kern="1200" cap="none">
          <a:ln>
            <a:noFill/>
          </a:ln>
          <a:highlight>
            <a:scrgbClr r="0" g="0" b="0">
              <a:alpha val="0"/>
            </a:scrgbClr>
          </a:highlight>
          <a:latin typeface="Liberation Sans" pitchFamily="18"/>
          <a:ea typeface="PingFang SC" pitchFamily="2"/>
          <a:cs typeface="Arial Unicode MS"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3" name="Titelplatzhalter 2">
            <a:extLst>
              <a:ext uri="{FF2B5EF4-FFF2-40B4-BE49-F238E27FC236}">
                <a16:creationId xmlns:a16="http://schemas.microsoft.com/office/drawing/2014/main" id="{1599E0E6-385B-8C60-C981-EE9DD18B5D0C}"/>
              </a:ext>
            </a:extLst>
          </p:cNvPr>
          <p:cNvSpPr txBox="1">
            <a:spLocks noGrp="1"/>
          </p:cNvSpPr>
          <p:nvPr>
            <p:ph type="title"/>
          </p:nvPr>
        </p:nvSpPr>
        <p:spPr>
          <a:xfrm>
            <a:off x="507960" y="303840"/>
            <a:ext cx="9143280" cy="1271880"/>
          </a:xfrm>
          <a:prstGeom prst="rect">
            <a:avLst/>
          </a:prstGeom>
          <a:noFill/>
          <a:ln>
            <a:noFill/>
          </a:ln>
        </p:spPr>
        <p:txBody>
          <a:bodyPr lIns="0" tIns="0" rIns="0" bIns="0" anchor="ctr"/>
          <a:lstStyle/>
          <a:p>
            <a:endParaRPr lang="de-CH"/>
          </a:p>
        </p:txBody>
      </p:sp>
      <p:sp>
        <p:nvSpPr>
          <p:cNvPr id="4" name="Textplatzhalter 3">
            <a:extLst>
              <a:ext uri="{FF2B5EF4-FFF2-40B4-BE49-F238E27FC236}">
                <a16:creationId xmlns:a16="http://schemas.microsoft.com/office/drawing/2014/main" id="{E0AA16B9-7497-8A5D-4B68-03212F69ABA4}"/>
              </a:ext>
            </a:extLst>
          </p:cNvPr>
          <p:cNvSpPr txBox="1">
            <a:spLocks noGrp="1"/>
          </p:cNvSpPr>
          <p:nvPr>
            <p:ph type="body" idx="1"/>
          </p:nvPr>
        </p:nvSpPr>
        <p:spPr>
          <a:xfrm>
            <a:off x="507960" y="1783080"/>
            <a:ext cx="9143280" cy="4419000"/>
          </a:xfrm>
          <a:prstGeom prst="rect">
            <a:avLst/>
          </a:prstGeom>
          <a:noFill/>
          <a:ln>
            <a:noFill/>
          </a:ln>
        </p:spPr>
        <p:txBody>
          <a:bodyPr lIns="0" tIns="0" rIns="0" bIns="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hangingPunct="0">
        <a:tabLst/>
        <a:defRPr lang="de-CH" sz="4400" b="0" i="0" u="none" strike="noStrike" kern="1200" cap="none">
          <a:ln>
            <a:noFill/>
          </a:ln>
          <a:highlight>
            <a:scrgbClr r="0" g="0" b="0">
              <a:alpha val="0"/>
            </a:scrgbClr>
          </a:highlight>
          <a:latin typeface="Liberation Sans" pitchFamily="18"/>
          <a:ea typeface="PingFang SC" pitchFamily="2"/>
          <a:cs typeface="Arial Unicode MS" pitchFamily="2"/>
        </a:defRPr>
      </a:lvl1pPr>
    </p:titleStyle>
    <p:bodyStyle>
      <a:lvl1pPr rtl="0" hangingPunct="0">
        <a:spcBef>
          <a:spcPts val="1417"/>
        </a:spcBef>
        <a:spcAft>
          <a:spcPts val="0"/>
        </a:spcAft>
        <a:tabLst/>
        <a:defRPr lang="de-CH" sz="3200" b="0" i="0" u="none" strike="noStrike" kern="1200" cap="none">
          <a:ln>
            <a:noFill/>
          </a:ln>
          <a:highlight>
            <a:scrgbClr r="0" g="0" b="0">
              <a:alpha val="0"/>
            </a:scrgbClr>
          </a:highlight>
          <a:latin typeface="Liberation Sans" pitchFamily="18"/>
          <a:ea typeface="PingFang SC" pitchFamily="2"/>
          <a:cs typeface="Arial Unicode MS"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hyperlink" Target="https://anthrowiki.at/Leonardo_da_Vinci:_Der_vitruvianische_Mensc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5.tiff"/><Relationship Id="rId4" Type="http://schemas.openxmlformats.org/officeDocument/2006/relationships/image" Target="../media/image6.tiff"/><Relationship Id="rId5" Type="http://schemas.openxmlformats.org/officeDocument/2006/relationships/image" Target="../media/image7.tiff"/><Relationship Id="rId6" Type="http://schemas.openxmlformats.org/officeDocument/2006/relationships/image" Target="../media/image8.tiff"/><Relationship Id="rId7" Type="http://schemas.openxmlformats.org/officeDocument/2006/relationships/image" Target="../media/image9.tiff"/><Relationship Id="rId8" Type="http://schemas.openxmlformats.org/officeDocument/2006/relationships/image" Target="../media/image10.png"/><Relationship Id="rId9" Type="http://schemas.openxmlformats.org/officeDocument/2006/relationships/hyperlink" Target="https://open-educational-resources.de/goldstandard-spiele/" TargetMode="External"/><Relationship Id="rId10" Type="http://schemas.openxmlformats.org/officeDocument/2006/relationships/image" Target="../media/image11.jpeg"/><Relationship Id="rId11" Type="http://schemas.openxmlformats.org/officeDocument/2006/relationships/hyperlink" Target="https://pixnio.com/de/pflanzen/gemuse/blumenkohl-gemuse-produzieren-essen-pfeffer-zwiebe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2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25.tiff"/><Relationship Id="rId4" Type="http://schemas.openxmlformats.org/officeDocument/2006/relationships/image" Target="../media/image26.tiff"/><Relationship Id="rId5" Type="http://schemas.openxmlformats.org/officeDocument/2006/relationships/image" Target="../media/image27.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28.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33.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3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3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37.tiff"/><Relationship Id="rId4" Type="http://schemas.openxmlformats.org/officeDocument/2006/relationships/image" Target="../media/image38.tiff"/><Relationship Id="rId5" Type="http://schemas.openxmlformats.org/officeDocument/2006/relationships/image" Target="../media/image39.tiff"/><Relationship Id="rId6" Type="http://schemas.openxmlformats.org/officeDocument/2006/relationships/image" Target="../media/image40.tiff"/><Relationship Id="rId7" Type="http://schemas.openxmlformats.org/officeDocument/2006/relationships/image" Target="../media/image41.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42.tiff"/><Relationship Id="rId4" Type="http://schemas.openxmlformats.org/officeDocument/2006/relationships/image" Target="../media/image43.tiff"/><Relationship Id="rId5" Type="http://schemas.openxmlformats.org/officeDocument/2006/relationships/image" Target="../media/image44.tiff"/><Relationship Id="rId6"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46.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48.tiff"/><Relationship Id="rId4" Type="http://schemas.openxmlformats.org/officeDocument/2006/relationships/image" Target="../media/image49.tiff"/><Relationship Id="rId5" Type="http://schemas.openxmlformats.org/officeDocument/2006/relationships/image" Target="../media/image50.tiff"/><Relationship Id="rId6" Type="http://schemas.openxmlformats.org/officeDocument/2006/relationships/image" Target="../media/image51.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48.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48.tiff"/><Relationship Id="rId4" Type="http://schemas.openxmlformats.org/officeDocument/2006/relationships/image" Target="../media/image8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5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5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5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53.jpeg"/><Relationship Id="rId4" Type="http://schemas.openxmlformats.org/officeDocument/2006/relationships/image" Target="../media/image8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53.jpeg"/><Relationship Id="rId4" Type="http://schemas.openxmlformats.org/officeDocument/2006/relationships/image" Target="../media/image8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86.jpg"/><Relationship Id="rId4" Type="http://schemas.openxmlformats.org/officeDocument/2006/relationships/image" Target="../media/image8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5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image" Target="../media/image8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 Id="rId3" Type="http://schemas.openxmlformats.org/officeDocument/2006/relationships/image" Target="../media/image5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6.xml"/><Relationship Id="rId3" Type="http://schemas.openxmlformats.org/officeDocument/2006/relationships/image" Target="../media/image55.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 Id="rId3" Type="http://schemas.openxmlformats.org/officeDocument/2006/relationships/image" Target="../media/image56.tiff"/><Relationship Id="rId4" Type="http://schemas.openxmlformats.org/officeDocument/2006/relationships/image" Target="../media/image57.tiff"/><Relationship Id="rId5" Type="http://schemas.openxmlformats.org/officeDocument/2006/relationships/image" Target="../media/image8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8.xml"/><Relationship Id="rId3" Type="http://schemas.openxmlformats.org/officeDocument/2006/relationships/image" Target="../media/image90.jpg"/><Relationship Id="rId4" Type="http://schemas.openxmlformats.org/officeDocument/2006/relationships/image" Target="../media/image91.jpg"/><Relationship Id="rId5" Type="http://schemas.openxmlformats.org/officeDocument/2006/relationships/image" Target="../media/image92.jpg"/><Relationship Id="rId6" Type="http://schemas.openxmlformats.org/officeDocument/2006/relationships/image" Target="../media/image9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 Id="rId3" Type="http://schemas.openxmlformats.org/officeDocument/2006/relationships/image" Target="../media/image58.tiff"/><Relationship Id="rId4" Type="http://schemas.openxmlformats.org/officeDocument/2006/relationships/image" Target="../media/image59.tiff"/><Relationship Id="rId5" Type="http://schemas.openxmlformats.org/officeDocument/2006/relationships/image" Target="../media/image60.tiff"/><Relationship Id="rId6" Type="http://schemas.openxmlformats.org/officeDocument/2006/relationships/image" Target="../media/image61.tif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0.xml"/><Relationship Id="rId3" Type="http://schemas.openxmlformats.org/officeDocument/2006/relationships/image" Target="../media/image62.tiff"/><Relationship Id="rId4" Type="http://schemas.openxmlformats.org/officeDocument/2006/relationships/image" Target="../media/image63.tiff"/><Relationship Id="rId5" Type="http://schemas.openxmlformats.org/officeDocument/2006/relationships/image" Target="../media/image64.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65.tif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3.xml"/><Relationship Id="rId3" Type="http://schemas.openxmlformats.org/officeDocument/2006/relationships/image" Target="../media/image66.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67.tiff"/><Relationship Id="rId4" Type="http://schemas.openxmlformats.org/officeDocument/2006/relationships/image" Target="../media/image68.tiff"/><Relationship Id="rId5" Type="http://schemas.openxmlformats.org/officeDocument/2006/relationships/image" Target="../media/image69.tiff"/><Relationship Id="rId6" Type="http://schemas.openxmlformats.org/officeDocument/2006/relationships/image" Target="../media/image70.tiff"/><Relationship Id="rId7" Type="http://schemas.openxmlformats.org/officeDocument/2006/relationships/image" Target="../media/image71.tiff"/><Relationship Id="rId8" Type="http://schemas.openxmlformats.org/officeDocument/2006/relationships/image" Target="../media/image66.tiff"/><Relationship Id="rId9" Type="http://schemas.openxmlformats.org/officeDocument/2006/relationships/image" Target="../media/image72.tiff"/><Relationship Id="rId10" Type="http://schemas.openxmlformats.org/officeDocument/2006/relationships/image" Target="../media/image73.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74.tiff"/><Relationship Id="rId4" Type="http://schemas.openxmlformats.org/officeDocument/2006/relationships/image" Target="../media/image75.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 Id="rId3" Type="http://schemas.openxmlformats.org/officeDocument/2006/relationships/image" Target="../media/image76.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7.xml"/><Relationship Id="rId3" Type="http://schemas.openxmlformats.org/officeDocument/2006/relationships/image" Target="../media/image77.tif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8.xml"/><Relationship Id="rId3" Type="http://schemas.openxmlformats.org/officeDocument/2006/relationships/image" Target="../media/image78.tiff"/><Relationship Id="rId4" Type="http://schemas.openxmlformats.org/officeDocument/2006/relationships/image" Target="../media/image79.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9.xml"/><Relationship Id="rId3" Type="http://schemas.openxmlformats.org/officeDocument/2006/relationships/image" Target="../media/image80.tiff"/><Relationship Id="rId4" Type="http://schemas.openxmlformats.org/officeDocument/2006/relationships/image" Target="../media/image81.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82.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16" name="Picture 15" descr="Ein Bild, das Text, Schrift, Grafiken, Logo enthält.&#10;&#10;KI-generierte Inhalte können fehlerhaft sein.">
            <a:extLst>
              <a:ext uri="{FF2B5EF4-FFF2-40B4-BE49-F238E27FC236}">
                <a16:creationId xmlns:a16="http://schemas.microsoft.com/office/drawing/2014/main" id="{8F5774FF-9164-48FF-26DC-E81AC64D41DE}"/>
              </a:ext>
            </a:extLst>
          </p:cNvPr>
          <p:cNvPicPr>
            <a:picLocks noChangeAspect="1"/>
          </p:cNvPicPr>
          <p:nvPr/>
        </p:nvPicPr>
        <p:blipFill>
          <a:blip r:embed="rId8"/>
          <a:stretch>
            <a:fillRect/>
          </a:stretch>
        </p:blipFill>
        <p:spPr>
          <a:xfrm>
            <a:off x="411480" y="5623560"/>
            <a:ext cx="3145536" cy="1508760"/>
          </a:xfrm>
          <a:prstGeom prst="rect">
            <a:avLst/>
          </a:prstGeom>
        </p:spPr>
      </p:pic>
      <p:sp>
        <p:nvSpPr>
          <p:cNvPr id="17"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Fachvortrag · 90 Min.</a:t>
            </a:r>
          </a:p>
        </p:txBody>
      </p:sp>
      <p:sp>
        <p:nvSpPr>
          <p:cNvPr id="19"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Gesund durch den Winter</a:t>
            </a:r>
          </a:p>
        </p:txBody>
      </p:sp>
      <p:sp>
        <p:nvSpPr>
          <p:cNvPr id="20"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Ganzheitliche Prävention, Mikronährstoffe &amp; rationale Phytotherapie im Fachdialog</a:t>
            </a:r>
          </a:p>
        </p:txBody>
      </p:sp>
      <p:sp>
        <p:nvSpPr>
          <p:cNvPr id="21"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3"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01</a:t>
            </a:r>
          </a:p>
        </p:txBody>
      </p:sp>
      <p:sp>
        <p:nvSpPr>
          <p:cNvPr id="24" name="CardBg"/>
          <p:cNvSpPr/>
          <p:nvPr/>
        </p:nvSpPr>
        <p:spPr>
          <a:xfrm>
            <a:off x="411480" y="1280160"/>
            <a:ext cx="5303520" cy="40690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LineAnimBox"/>
          <p:cNvSpPr txBox="1"/>
          <p:nvPr/>
        </p:nvSpPr>
        <p:spPr>
          <a:xfrm>
            <a:off x="539496" y="1371600"/>
            <a:ext cx="5047488" cy="3886200"/>
          </a:xfrm>
          <a:prstGeom prst="rect">
            <a:avLst/>
          </a:prstGeom>
          <a:noFill/>
        </p:spPr>
        <p:txBody>
          <a:bodyPr wrap="square" lIns="36576" rIns="36576" tIns="18288" bIns="18288">
            <a:spAutoFit/>
          </a:bodyPr>
          <a:lstStyle/>
          <a:p>
            <a:pPr>
              <a:spcAft>
                <a:spcPts val="400"/>
              </a:spcAft>
            </a:pPr>
            <a:r>
              <a:rPr sz="1600" b="1">
                <a:solidFill>
                  <a:srgbClr val="394B2D"/>
                </a:solidFill>
                <a:latin typeface="Georgia"/>
              </a:rPr>
              <a:t>Herzlich willkommen zum Fachvortrag</a:t>
            </a:r>
          </a:p>
          <a:p>
            <a:pPr>
              <a:spcAft>
                <a:spcPts val="300"/>
              </a:spcAft>
            </a:pPr>
            <a:r>
              <a:rPr sz="1250">
                <a:solidFill>
                  <a:srgbClr val="3B372E"/>
                </a:solidFill>
                <a:latin typeface="Aptos"/>
              </a:rPr>
              <a:t>Ein ganzheitlicher Blick auf das menschliche Immunsystem in der kalten Jahreszeit – mit besonderem Schwerpunkt auf evidenzbasierte Arzneipflanzen, hochwertige Galenik (Tinktur, Frischpflanzenpresssaft, Spagyrik, Gemmotherapie) und bewährte naturheilkundliche Praxis.</a:t>
            </a:r>
          </a:p>
          <a:p>
            <a:pPr>
              <a:spcAft>
                <a:spcPts val="350"/>
              </a:spcAft>
            </a:pPr>
            <a:r>
              <a:rPr sz="1250" b="1">
                <a:solidFill>
                  <a:srgbClr val="394B2D"/>
                </a:solidFill>
                <a:latin typeface="Aptos"/>
              </a:rPr>
              <a:t>Referent:</a:t>
            </a:r>
            <a:r>
              <a:rPr sz="1250">
                <a:solidFill>
                  <a:srgbClr val="3B372E"/>
                </a:solidFill>
                <a:latin typeface="Aptos"/>
              </a:rPr>
              <a:t> Martin Nigg, eidg. dipl. Drogist · Drogerie Zumsteg AG, Turgi</a:t>
            </a:r>
          </a:p>
          <a:p>
            <a:pPr>
              <a:spcAft>
                <a:spcPts val="350"/>
              </a:spcAft>
            </a:pPr>
            <a:r>
              <a:rPr sz="1250" b="1">
                <a:solidFill>
                  <a:srgbClr val="394B2D"/>
                </a:solidFill>
                <a:latin typeface="Aptos"/>
              </a:rPr>
              <a:t>Zielgruppe:</a:t>
            </a:r>
            <a:r>
              <a:rPr sz="1250">
                <a:solidFill>
                  <a:srgbClr val="3B372E"/>
                </a:solidFill>
                <a:latin typeface="Aptos"/>
              </a:rPr>
              <a:t> Naturheilkundlich vorgebildete Geschäftskunden &amp; Fachinteressierte</a:t>
            </a:r>
          </a:p>
          <a:p>
            <a:pPr>
              <a:spcAft>
                <a:spcPts val="350"/>
              </a:spcAft>
            </a:pPr>
            <a:r>
              <a:rPr sz="1250" b="1">
                <a:solidFill>
                  <a:srgbClr val="394B2D"/>
                </a:solidFill>
                <a:latin typeface="Aptos"/>
              </a:rPr>
              <a:t>Dauer &amp; Format:</a:t>
            </a:r>
            <a:r>
              <a:rPr sz="1250">
                <a:solidFill>
                  <a:srgbClr val="3B372E"/>
                </a:solidFill>
                <a:latin typeface="Aptos"/>
              </a:rPr>
              <a:t> 90 Minuten Fachreferat inkl. galenischer Vergleiche &amp; Erfahrungsaustausch</a:t>
            </a:r>
          </a:p>
          <a:p>
            <a:pPr>
              <a:spcAft>
                <a:spcPts val="350"/>
              </a:spcAft>
            </a:pPr>
            <a:r>
              <a:rPr sz="1250" b="1">
                <a:solidFill>
                  <a:srgbClr val="394B2D"/>
                </a:solidFill>
                <a:latin typeface="Aptos"/>
              </a:rPr>
              <a:t>Leitgedanke:</a:t>
            </a:r>
            <a:r>
              <a:rPr sz="1250">
                <a:solidFill>
                  <a:srgbClr val="3B372E"/>
                </a:solidFill>
                <a:latin typeface="Aptos"/>
              </a:rPr>
              <a:t> Terrain stärken · Schleimhautbarrieren schützen · Pflanzen gezielt einsetzen</a:t>
            </a:r>
          </a:p>
        </p:txBody>
      </p:sp>
      <p:sp>
        <p:nvSpPr>
          <p:cNvPr id="26" name="CardBg"/>
          <p:cNvSpPr/>
          <p:nvPr/>
        </p:nvSpPr>
        <p:spPr>
          <a:xfrm>
            <a:off x="5897880" y="1280160"/>
            <a:ext cx="3840480" cy="58064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LineAnimBox"/>
          <p:cNvSpPr txBox="1"/>
          <p:nvPr/>
        </p:nvSpPr>
        <p:spPr>
          <a:xfrm>
            <a:off x="6025896" y="1371600"/>
            <a:ext cx="3584448" cy="5623559"/>
          </a:xfrm>
          <a:prstGeom prst="rect">
            <a:avLst/>
          </a:prstGeom>
          <a:noFill/>
        </p:spPr>
        <p:txBody>
          <a:bodyPr wrap="square" lIns="36576" rIns="36576" tIns="18288" bIns="18288">
            <a:spAutoFit/>
          </a:bodyPr>
          <a:lstStyle/>
          <a:p>
            <a:pPr>
              <a:spcAft>
                <a:spcPts val="400"/>
              </a:spcAft>
            </a:pPr>
            <a:r>
              <a:rPr sz="1500" b="1">
                <a:solidFill>
                  <a:srgbClr val="394B2D"/>
                </a:solidFill>
                <a:latin typeface="Georgia"/>
              </a:rPr>
              <a:t>Schwerpunkte heute</a:t>
            </a:r>
          </a:p>
          <a:p>
            <a:pPr>
              <a:spcAft>
                <a:spcPts val="350"/>
              </a:spcAft>
            </a:pPr>
            <a:r>
              <a:rPr sz="1200" b="1">
                <a:solidFill>
                  <a:srgbClr val="394B2D"/>
                </a:solidFill>
                <a:latin typeface="Aptos"/>
              </a:rPr>
              <a:t>1. Salutogenese &amp; Immunbiologie:</a:t>
            </a:r>
            <a:r>
              <a:rPr sz="1200">
                <a:solidFill>
                  <a:srgbClr val="3B372E"/>
                </a:solidFill>
                <a:latin typeface="Aptos"/>
              </a:rPr>
              <a:t> Physis, Psyche, Schleimhäute &amp; Darm-Immun-Achse (GALT)</a:t>
            </a:r>
          </a:p>
          <a:p>
            <a:pPr>
              <a:spcAft>
                <a:spcPts val="350"/>
              </a:spcAft>
            </a:pPr>
            <a:r>
              <a:rPr sz="1200" b="1">
                <a:solidFill>
                  <a:srgbClr val="394B2D"/>
                </a:solidFill>
                <a:latin typeface="Aptos"/>
              </a:rPr>
              <a:t>2. Orthomolekulare Basis:</a:t>
            </a:r>
            <a:r>
              <a:rPr sz="1200">
                <a:solidFill>
                  <a:srgbClr val="3B372E"/>
                </a:solidFill>
                <a:latin typeface="Aptos"/>
              </a:rPr>
              <a:t> Vitamin C (Wildpflanzen), Vitamin D3, Zink, Selen &amp; marine Omega-3</a:t>
            </a:r>
          </a:p>
          <a:p>
            <a:pPr>
              <a:spcAft>
                <a:spcPts val="350"/>
              </a:spcAft>
            </a:pPr>
            <a:r>
              <a:rPr sz="1200" b="1">
                <a:solidFill>
                  <a:srgbClr val="394B2D"/>
                </a:solidFill>
                <a:latin typeface="Aptos"/>
              </a:rPr>
              <a:t>3. Mikrobiom &amp; Mykotherapie:</a:t>
            </a:r>
            <a:r>
              <a:rPr sz="1200">
                <a:solidFill>
                  <a:srgbClr val="3B372E"/>
                </a:solidFill>
                <a:latin typeface="Aptos"/>
              </a:rPr>
              <a:t> Hochdosierte Multispezies-Probiotika, Agaricus &amp; Shiitake</a:t>
            </a:r>
          </a:p>
          <a:p>
            <a:pPr>
              <a:spcAft>
                <a:spcPts val="350"/>
              </a:spcAft>
            </a:pPr>
            <a:r>
              <a:rPr sz="1200" b="1">
                <a:solidFill>
                  <a:srgbClr val="394B2D"/>
                </a:solidFill>
                <a:latin typeface="Aptos"/>
              </a:rPr>
              <a:t>4. Phytotherapie-Monographien:</a:t>
            </a:r>
            <a:r>
              <a:rPr sz="1200">
                <a:solidFill>
                  <a:srgbClr val="3B372E"/>
                </a:solidFill>
                <a:latin typeface="Aptos"/>
              </a:rPr>
              <a:t> Salbei, Echinacea, Pelargonium, Zistrose, Artemisia annua, Ingwer, Knoblauch, Kapuzinerkresse &amp; Aromapflanzen</a:t>
            </a:r>
          </a:p>
          <a:p>
            <a:pPr>
              <a:spcAft>
                <a:spcPts val="350"/>
              </a:spcAft>
            </a:pPr>
            <a:r>
              <a:rPr sz="1200" b="1">
                <a:solidFill>
                  <a:srgbClr val="394B2D"/>
                </a:solidFill>
                <a:latin typeface="Aptos"/>
              </a:rPr>
              <a:t>5. Galenik &amp; Verordnung:</a:t>
            </a:r>
            <a:r>
              <a:rPr sz="1200">
                <a:solidFill>
                  <a:srgbClr val="3B372E"/>
                </a:solidFill>
                <a:latin typeface="Aptos"/>
              </a:rPr>
              <a:t> Extraktionsmittel, Wirkstoffprofile, Dosierung &amp; Interaktionen</a:t>
            </a:r>
          </a:p>
          <a:p>
            <a:pPr>
              <a:spcAft>
                <a:spcPts val="350"/>
              </a:spcAft>
            </a:pPr>
            <a:r>
              <a:rPr sz="1200" b="1">
                <a:solidFill>
                  <a:srgbClr val="394B2D"/>
                </a:solidFill>
                <a:latin typeface="Aptos"/>
              </a:rPr>
              <a:t>6. Akuttherapie &amp; Hydrotherapie:</a:t>
            </a:r>
            <a:r>
              <a:rPr sz="1200">
                <a:solidFill>
                  <a:srgbClr val="3B372E"/>
                </a:solidFill>
                <a:latin typeface="Aptos"/>
              </a:rPr>
              <a:t> Kneipp, Sauna, Nasenspülung, Teerezepturen &amp; Wickel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
                                            <p:txEl>
                                              <p:pRg st="0" end="0"/>
                                            </p:txEl>
                                          </p:spTgt>
                                        </p:tgtEl>
                                        <p:attrNameLst>
                                          <p:attrName>style.visibility</p:attrName>
                                        </p:attrNameLst>
                                      </p:cBhvr>
                                      <p:to>
                                        <p:strVal val="visible"/>
                                      </p:to>
                                    </p:set>
                                    <p:animEffect transition="in" filter="wipe(down)">
                                      <p:cBhvr>
                                        <p:cTn id="12" dur="400"/>
                                        <p:tgtEl>
                                          <p:spTgt spid="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7">
                                            <p:txEl>
                                              <p:pRg st="1" end="1"/>
                                            </p:txEl>
                                          </p:spTgt>
                                        </p:tgtEl>
                                        <p:attrNameLst>
                                          <p:attrName>style.visibility</p:attrName>
                                        </p:attrNameLst>
                                      </p:cBhvr>
                                      <p:to>
                                        <p:strVal val="visible"/>
                                      </p:to>
                                    </p:set>
                                    <p:animEffect transition="in" filter="wipe(down)">
                                      <p:cBhvr>
                                        <p:cTn id="17" dur="400"/>
                                        <p:tgtEl>
                                          <p:spTgt spid="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7">
                                            <p:txEl>
                                              <p:pRg st="2" end="2"/>
                                            </p:txEl>
                                          </p:spTgt>
                                        </p:tgtEl>
                                        <p:attrNameLst>
                                          <p:attrName>style.visibility</p:attrName>
                                        </p:attrNameLst>
                                      </p:cBhvr>
                                      <p:to>
                                        <p:strVal val="visible"/>
                                      </p:to>
                                    </p:set>
                                    <p:animEffect transition="in" filter="wipe(down)">
                                      <p:cBhvr>
                                        <p:cTn id="22" dur="400"/>
                                        <p:tgtEl>
                                          <p:spTgt spid="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7">
                                            <p:txEl>
                                              <p:pRg st="3" end="3"/>
                                            </p:txEl>
                                          </p:spTgt>
                                        </p:tgtEl>
                                        <p:attrNameLst>
                                          <p:attrName>style.visibility</p:attrName>
                                        </p:attrNameLst>
                                      </p:cBhvr>
                                      <p:to>
                                        <p:strVal val="visible"/>
                                      </p:to>
                                    </p:set>
                                    <p:animEffect transition="in" filter="wipe(down)">
                                      <p:cBhvr>
                                        <p:cTn id="27" dur="400"/>
                                        <p:tgtEl>
                                          <p:spTgt spid="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7">
                                            <p:txEl>
                                              <p:pRg st="4" end="4"/>
                                            </p:txEl>
                                          </p:spTgt>
                                        </p:tgtEl>
                                        <p:attrNameLst>
                                          <p:attrName>style.visibility</p:attrName>
                                        </p:attrNameLst>
                                      </p:cBhvr>
                                      <p:to>
                                        <p:strVal val="visible"/>
                                      </p:to>
                                    </p:set>
                                    <p:animEffect transition="in" filter="wipe(down)">
                                      <p:cBhvr>
                                        <p:cTn id="32" dur="400"/>
                                        <p:tgtEl>
                                          <p:spTgt spid="2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7">
                                            <p:txEl>
                                              <p:pRg st="5" end="5"/>
                                            </p:txEl>
                                          </p:spTgt>
                                        </p:tgtEl>
                                        <p:attrNameLst>
                                          <p:attrName>style.visibility</p:attrName>
                                        </p:attrNameLst>
                                      </p:cBhvr>
                                      <p:to>
                                        <p:strVal val="visible"/>
                                      </p:to>
                                    </p:set>
                                    <p:animEffect transition="in" filter="wipe(down)">
                                      <p:cBhvr>
                                        <p:cTn id="37" dur="400"/>
                                        <p:tgtEl>
                                          <p:spTgt spid="2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7">
                                            <p:txEl>
                                              <p:pRg st="6" end="6"/>
                                            </p:txEl>
                                          </p:spTgt>
                                        </p:tgtEl>
                                        <p:attrNameLst>
                                          <p:attrName>style.visibility</p:attrName>
                                        </p:attrNameLst>
                                      </p:cBhvr>
                                      <p:to>
                                        <p:strVal val="visible"/>
                                      </p:to>
                                    </p:set>
                                    <p:animEffect transition="in" filter="wipe(down)">
                                      <p:cBhvr>
                                        <p:cTn id="42" dur="400"/>
                                        <p:tgtEl>
                                          <p:spTgt spid="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page2">
    <p:bg>
      <p:bgPr>
        <a:solidFill>
          <a:srgbClr val="F8F4E9"/>
        </a:solidFill>
        <a:effectLst/>
      </p:bgPr>
    </p:bg>
    <p:spTree>
      <p:nvGrpSpPr>
        <p:cNvPr id="1" name=""/>
        <p:cNvGrpSpPr/>
        <p:nvPr/>
      </p:nvGrpSpPr>
      <p:grpSpPr>
        <a:xfrm>
          <a:off x="0" y="0"/>
          <a:ext cx="0" cy="0"/>
          <a:chOff x="0" y="0"/>
          <a:chExt cx="0" cy="0"/>
        </a:xfrm>
      </p:grpSpPr>
      <p:sp>
        <p:nvSpPr>
          <p:cNvPr id="41"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Programm · 90 Min.</a:t>
            </a:r>
          </a:p>
        </p:txBody>
      </p:sp>
      <p:sp>
        <p:nvSpPr>
          <p:cNvPr id="43"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Themenübersicht &amp; 90-Minuten-Dramaturgie</a:t>
            </a:r>
          </a:p>
        </p:txBody>
      </p:sp>
      <p:sp>
        <p:nvSpPr>
          <p:cNvPr id="44"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Strukturierter Aufbau von der immunologischen Basis bis zur spezifischen Phytotherapie</a:t>
            </a:r>
          </a:p>
        </p:txBody>
      </p:sp>
      <p:sp>
        <p:nvSpPr>
          <p:cNvPr id="45"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47"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02</a:t>
            </a:r>
          </a:p>
        </p:txBody>
      </p:sp>
      <p:sp>
        <p:nvSpPr>
          <p:cNvPr id="48" name="CardBg"/>
          <p:cNvSpPr/>
          <p:nvPr/>
        </p:nvSpPr>
        <p:spPr>
          <a:xfrm>
            <a:off x="411480" y="1234440"/>
            <a:ext cx="4572000" cy="58521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LineAnimBox"/>
          <p:cNvSpPr txBox="1"/>
          <p:nvPr/>
        </p:nvSpPr>
        <p:spPr>
          <a:xfrm>
            <a:off x="539496" y="1325880"/>
            <a:ext cx="4315968" cy="5669280"/>
          </a:xfrm>
          <a:prstGeom prst="rect">
            <a:avLst/>
          </a:prstGeom>
          <a:noFill/>
        </p:spPr>
        <p:txBody>
          <a:bodyPr wrap="square" lIns="36576" rIns="36576" tIns="18288" bIns="18288">
            <a:spAutoFit/>
          </a:bodyPr>
          <a:lstStyle/>
          <a:p>
            <a:pPr>
              <a:spcAft>
                <a:spcPts val="400"/>
              </a:spcAft>
            </a:pPr>
            <a:r>
              <a:rPr sz="1450" b="1">
                <a:solidFill>
                  <a:srgbClr val="394B2D"/>
                </a:solidFill>
                <a:latin typeface="Georgia"/>
              </a:rPr>
              <a:t>Teil I: Terrain, Mikronährstoffe &amp; Mikrobiom (0–35 Min.)</a:t>
            </a:r>
          </a:p>
          <a:p>
            <a:pPr>
              <a:spcAft>
                <a:spcPts val="350"/>
              </a:spcAft>
            </a:pPr>
            <a:r>
              <a:rPr sz="1250" b="1">
                <a:solidFill>
                  <a:srgbClr val="394B2D"/>
                </a:solidFill>
                <a:latin typeface="Aptos"/>
              </a:rPr>
              <a:t>00–10 Min. | Grundlagen &amp; Immunsystem:</a:t>
            </a:r>
            <a:r>
              <a:rPr sz="1250">
                <a:solidFill>
                  <a:srgbClr val="3B372E"/>
                </a:solidFill>
                <a:latin typeface="Aptos"/>
              </a:rPr>
              <a:t> Analogie Pflanze–Mensch, Dreiheit Körper–Seele–Geist, Schleimhautbarrieren &amp; GALT</a:t>
            </a:r>
          </a:p>
          <a:p>
            <a:pPr>
              <a:spcAft>
                <a:spcPts val="350"/>
              </a:spcAft>
            </a:pPr>
            <a:r>
              <a:rPr sz="1250">
                <a:solidFill>
                  <a:srgbClr val="3B372E"/>
                </a:solidFill>
                <a:latin typeface="Aptos"/>
              </a:rPr>
              <a:t>10–25 Min. | Vitamine, Spurenelemente &amp; Fettsäuren: Vitamin C aus Wildkräutern, Vitamin D3, Zink, Selen sowie EPA/DHA (Algen-, Fisch- &amp; Krillöl)</a:t>
            </a:r>
          </a:p>
          <a:p>
            <a:pPr>
              <a:spcAft>
                <a:spcPts val="350"/>
              </a:spcAft>
            </a:pPr>
            <a:r>
              <a:rPr sz="1250">
                <a:solidFill>
                  <a:srgbClr val="3B372E"/>
                </a:solidFill>
                <a:latin typeface="Aptos"/>
              </a:rPr>
              <a:t>25–35 Min. | Mikrobiom, Vitalpilze &amp; Aufbaupräparate: Multispezies-Probiotika, β-Glucane (Agaricus, Shiitake), Kolloidales Silber &amp; Strath-Plasmolysat</a:t>
            </a:r>
          </a:p>
        </p:txBody>
      </p:sp>
      <p:sp>
        <p:nvSpPr>
          <p:cNvPr id="50" name="CardBg"/>
          <p:cNvSpPr/>
          <p:nvPr/>
        </p:nvSpPr>
        <p:spPr>
          <a:xfrm>
            <a:off x="5166360" y="1234440"/>
            <a:ext cx="457200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LineAnimBox"/>
          <p:cNvSpPr txBox="1"/>
          <p:nvPr/>
        </p:nvSpPr>
        <p:spPr>
          <a:xfrm>
            <a:off x="5294376" y="1325880"/>
            <a:ext cx="4315968" cy="5669280"/>
          </a:xfrm>
          <a:prstGeom prst="rect">
            <a:avLst/>
          </a:prstGeom>
          <a:noFill/>
        </p:spPr>
        <p:txBody>
          <a:bodyPr wrap="square" lIns="36576" rIns="36576" tIns="18288" bIns="18288">
            <a:spAutoFit/>
          </a:bodyPr>
          <a:lstStyle/>
          <a:p>
            <a:pPr>
              <a:spcAft>
                <a:spcPts val="400"/>
              </a:spcAft>
            </a:pPr>
            <a:r>
              <a:rPr sz="1450" b="1">
                <a:solidFill>
                  <a:srgbClr val="394B2D"/>
                </a:solidFill>
                <a:latin typeface="Georgia"/>
              </a:rPr>
              <a:t>Teil II: Phytotherapie &amp; Naturheilkundliche Praxis (35–90 Min.)</a:t>
            </a:r>
          </a:p>
          <a:p>
            <a:pPr>
              <a:spcAft>
                <a:spcPts val="350"/>
              </a:spcAft>
            </a:pPr>
            <a:r>
              <a:rPr sz="1250">
                <a:solidFill>
                  <a:srgbClr val="3B372E"/>
                </a:solidFill>
                <a:latin typeface="Aptos"/>
              </a:rPr>
              <a:t>35–65 Min. | Arzneipflanzen-Monographien im Detail: Salvia officinalis, Echinacea (3 Arten &amp; Galenik), Pelargonium sidoides, Cistus creticus, Artemisia annua, Zingiber officinale, Allium sativum, Tropaeolum majus, Gemmotherapie &amp; Lippenblütler</a:t>
            </a:r>
          </a:p>
          <a:p>
            <a:pPr>
              <a:spcAft>
                <a:spcPts val="350"/>
              </a:spcAft>
            </a:pPr>
            <a:r>
              <a:rPr sz="1250" b="1">
                <a:solidFill>
                  <a:srgbClr val="394B2D"/>
                </a:solidFill>
                <a:latin typeface="Aptos"/>
              </a:rPr>
              <a:t>65–78 Min. | Regulation &amp; Akutdifferenzierung:</a:t>
            </a:r>
            <a:r>
              <a:rPr sz="1250">
                <a:solidFill>
                  <a:srgbClr val="3B372E"/>
                </a:solidFill>
                <a:latin typeface="Aptos"/>
              </a:rPr>
              <a:t> Schüssler-Immuntrio, Kneipp-Hydrotherapie, Sauna, Nasenspülung (0,9 % vs. 2 %) sowie Grippe vs. Grippaler Infekt</a:t>
            </a:r>
          </a:p>
          <a:p>
            <a:pPr>
              <a:spcAft>
                <a:spcPts val="350"/>
              </a:spcAft>
            </a:pPr>
            <a:r>
              <a:rPr sz="1250" b="1">
                <a:solidFill>
                  <a:srgbClr val="394B2D"/>
                </a:solidFill>
                <a:latin typeface="Aptos"/>
              </a:rPr>
              <a:t>78–90 Min. | Rezepturen &amp; Fachdiskussion:</a:t>
            </a:r>
            <a:r>
              <a:rPr sz="1250">
                <a:solidFill>
                  <a:srgbClr val="3B372E"/>
                </a:solidFill>
                <a:latin typeface="Aptos"/>
              </a:rPr>
              <a:t> Diaphoretischer 8-Kräuter-Erkältungstee, Zwiebel-/Thymian-Anwendungen, Holundersirup, Heilbäder &amp; Erfahrungsaustausch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Effect transition="in" filter="wipe(down)">
                                      <p:cBhvr>
                                        <p:cTn id="7" dur="400"/>
                                        <p:tgtEl>
                                          <p:spTgt spid="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xEl>
                                              <p:pRg st="1" end="1"/>
                                            </p:txEl>
                                          </p:spTgt>
                                        </p:tgtEl>
                                        <p:attrNameLst>
                                          <p:attrName>style.visibility</p:attrName>
                                        </p:attrNameLst>
                                      </p:cBhvr>
                                      <p:to>
                                        <p:strVal val="visible"/>
                                      </p:to>
                                    </p:set>
                                    <p:animEffect transition="in" filter="wipe(down)">
                                      <p:cBhvr>
                                        <p:cTn id="12" dur="400"/>
                                        <p:tgtEl>
                                          <p:spTgt spid="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9">
                                            <p:txEl>
                                              <p:pRg st="2" end="2"/>
                                            </p:txEl>
                                          </p:spTgt>
                                        </p:tgtEl>
                                        <p:attrNameLst>
                                          <p:attrName>style.visibility</p:attrName>
                                        </p:attrNameLst>
                                      </p:cBhvr>
                                      <p:to>
                                        <p:strVal val="visible"/>
                                      </p:to>
                                    </p:set>
                                    <p:animEffect transition="in" filter="wipe(down)">
                                      <p:cBhvr>
                                        <p:cTn id="17" dur="400"/>
                                        <p:tgtEl>
                                          <p:spTgt spid="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9">
                                            <p:txEl>
                                              <p:pRg st="3" end="3"/>
                                            </p:txEl>
                                          </p:spTgt>
                                        </p:tgtEl>
                                        <p:attrNameLst>
                                          <p:attrName>style.visibility</p:attrName>
                                        </p:attrNameLst>
                                      </p:cBhvr>
                                      <p:to>
                                        <p:strVal val="visible"/>
                                      </p:to>
                                    </p:set>
                                    <p:animEffect transition="in" filter="wipe(down)">
                                      <p:cBhvr>
                                        <p:cTn id="22" dur="400"/>
                                        <p:tgtEl>
                                          <p:spTgt spid="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1">
                                            <p:txEl>
                                              <p:pRg st="0" end="0"/>
                                            </p:txEl>
                                          </p:spTgt>
                                        </p:tgtEl>
                                        <p:attrNameLst>
                                          <p:attrName>style.visibility</p:attrName>
                                        </p:attrNameLst>
                                      </p:cBhvr>
                                      <p:to>
                                        <p:strVal val="visible"/>
                                      </p:to>
                                    </p:set>
                                    <p:animEffect transition="in" filter="wipe(down)">
                                      <p:cBhvr>
                                        <p:cTn id="27" dur="400"/>
                                        <p:tgtEl>
                                          <p:spTgt spid="5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1">
                                            <p:txEl>
                                              <p:pRg st="1" end="1"/>
                                            </p:txEl>
                                          </p:spTgt>
                                        </p:tgtEl>
                                        <p:attrNameLst>
                                          <p:attrName>style.visibility</p:attrName>
                                        </p:attrNameLst>
                                      </p:cBhvr>
                                      <p:to>
                                        <p:strVal val="visible"/>
                                      </p:to>
                                    </p:set>
                                    <p:animEffect transition="in" filter="wipe(down)">
                                      <p:cBhvr>
                                        <p:cTn id="32" dur="400"/>
                                        <p:tgtEl>
                                          <p:spTgt spid="5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1">
                                            <p:txEl>
                                              <p:pRg st="2" end="2"/>
                                            </p:txEl>
                                          </p:spTgt>
                                        </p:tgtEl>
                                        <p:attrNameLst>
                                          <p:attrName>style.visibility</p:attrName>
                                        </p:attrNameLst>
                                      </p:cBhvr>
                                      <p:to>
                                        <p:strVal val="visible"/>
                                      </p:to>
                                    </p:set>
                                    <p:animEffect transition="in" filter="wipe(down)">
                                      <p:cBhvr>
                                        <p:cTn id="37" dur="400"/>
                                        <p:tgtEl>
                                          <p:spTgt spid="5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1">
                                            <p:txEl>
                                              <p:pRg st="3" end="3"/>
                                            </p:txEl>
                                          </p:spTgt>
                                        </p:tgtEl>
                                        <p:attrNameLst>
                                          <p:attrName>style.visibility</p:attrName>
                                        </p:attrNameLst>
                                      </p:cBhvr>
                                      <p:to>
                                        <p:strVal val="visible"/>
                                      </p:to>
                                    </p:set>
                                    <p:animEffect transition="in" filter="wipe(down)">
                                      <p:cBhvr>
                                        <p:cTn id="42" dur="400"/>
                                        <p:tgtEl>
                                          <p:spTgt spid="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5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F431547-2719-E241-E2D6-9D12870771D2}"/>
              </a:ext>
            </a:extLst>
          </p:cNvPr>
          <p:cNvPicPr>
            <a:picLocks noChangeAspect="1"/>
          </p:cNvPicPr>
          <p:nvPr/>
        </p:nvPicPr>
        <p:blipFill>
          <a:blip r:embed="rId3"/>
          <a:srcRect l="17647" t="6983" b="643"/>
          <a:stretch>
            <a:fillRect/>
          </a:stretch>
        </p:blipFill>
        <p:spPr>
          <a:xfrm>
            <a:off x="502920" y="1325880"/>
            <a:ext cx="2377440" cy="3429000"/>
          </a:xfrm>
          <a:prstGeom prst="rect">
            <a:avLst/>
          </a:prstGeom>
          <a:noFill/>
        </p:spPr>
      </p:pic>
      <p:pic>
        <p:nvPicPr>
          <p:cNvPr id="4" name="Grafik 3">
            <a:extLst>
              <a:ext uri="{FF2B5EF4-FFF2-40B4-BE49-F238E27FC236}">
                <a16:creationId xmlns:a16="http://schemas.microsoft.com/office/drawing/2014/main" id="{0511D251-7609-BD77-B047-11B6CD3547C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69480" y="1325880"/>
            <a:ext cx="2377440" cy="3429000"/>
          </a:xfrm>
          <a:prstGeom prst="rect">
            <a:avLst/>
          </a:prstGeom>
        </p:spPr>
      </p:pic>
      <p:sp>
        <p:nvSpPr>
          <p:cNvPr id="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Grundlagen · Naturheilkunde</a:t>
            </a:r>
          </a:p>
        </p:txBody>
      </p:sp>
      <p:sp>
        <p:nvSpPr>
          <p:cNvPr id="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Grundlagen: Wesensverwandtschaft Pflanze &amp; Mensch</a:t>
            </a:r>
          </a:p>
        </p:txBody>
      </p:sp>
      <p:sp>
        <p:nvSpPr>
          <p:cNvPr id="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Ganzheitliche Naturbetrachtung als Fundament der rationalen und traditionellen Phytotherapie</a:t>
            </a:r>
          </a:p>
        </p:txBody>
      </p:sp>
      <p:sp>
        <p:nvSpPr>
          <p:cNvPr id="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03</a:t>
            </a:r>
          </a:p>
        </p:txBody>
      </p:sp>
      <p:sp>
        <p:nvSpPr>
          <p:cNvPr id="12" name="CardBg"/>
          <p:cNvSpPr/>
          <p:nvPr/>
        </p:nvSpPr>
        <p:spPr>
          <a:xfrm>
            <a:off x="3063240" y="1325880"/>
            <a:ext cx="4023360" cy="34290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3191256" y="1417320"/>
            <a:ext cx="3767328" cy="324612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Koevolution &amp; Dreigliederung</a:t>
            </a:r>
          </a:p>
          <a:p>
            <a:pPr>
              <a:spcAft>
                <a:spcPts val="350"/>
              </a:spcAft>
            </a:pPr>
            <a:r>
              <a:rPr sz="1150" b="1">
                <a:solidFill>
                  <a:srgbClr val="394B2D"/>
                </a:solidFill>
                <a:latin typeface="Aptos"/>
              </a:rPr>
              <a:t>Wurzelsystem ↔ Nerven-Sinnes-System:</a:t>
            </a:r>
            <a:r>
              <a:rPr sz="1150">
                <a:solidFill>
                  <a:srgbClr val="3B372E"/>
                </a:solidFill>
                <a:latin typeface="Aptos"/>
              </a:rPr>
              <a:t> Aufnahme von Mineralstoffen, Verankerung &amp; Informationsverarbeitung</a:t>
            </a:r>
          </a:p>
          <a:p>
            <a:pPr>
              <a:spcAft>
                <a:spcPts val="350"/>
              </a:spcAft>
            </a:pPr>
            <a:r>
              <a:rPr sz="1150" b="1">
                <a:solidFill>
                  <a:srgbClr val="394B2D"/>
                </a:solidFill>
                <a:latin typeface="Aptos"/>
              </a:rPr>
              <a:t>Blatt-/Rhythmusregion ↔ Herz-Lungen-System:</a:t>
            </a:r>
            <a:r>
              <a:rPr sz="1150">
                <a:solidFill>
                  <a:srgbClr val="3B372E"/>
                </a:solidFill>
                <a:latin typeface="Aptos"/>
              </a:rPr>
              <a:t> Gasaustausch, Atmung, Zirkulation &amp; Ausgleich</a:t>
            </a:r>
          </a:p>
          <a:p>
            <a:pPr>
              <a:spcAft>
                <a:spcPts val="350"/>
              </a:spcAft>
            </a:pPr>
            <a:r>
              <a:rPr sz="1150" b="1">
                <a:solidFill>
                  <a:srgbClr val="394B2D"/>
                </a:solidFill>
                <a:latin typeface="Aptos"/>
              </a:rPr>
              <a:t>Blüte/Frucht ↔ Stoffwechsel-Gliedmassen:</a:t>
            </a:r>
            <a:r>
              <a:rPr sz="1150">
                <a:solidFill>
                  <a:srgbClr val="3B372E"/>
                </a:solidFill>
                <a:latin typeface="Aptos"/>
              </a:rPr>
              <a:t> Wärmeprozess, ätherische Öle, Regeneration &amp; Abwehrkraft</a:t>
            </a:r>
          </a:p>
          <a:p>
            <a:pPr>
              <a:spcAft>
                <a:spcPts val="350"/>
              </a:spcAft>
            </a:pPr>
            <a:r>
              <a:rPr sz="1150" b="1">
                <a:solidFill>
                  <a:srgbClr val="394B2D"/>
                </a:solidFill>
                <a:latin typeface="Aptos"/>
              </a:rPr>
              <a:t>Biochemische Resonanz:</a:t>
            </a:r>
            <a:r>
              <a:rPr sz="1150">
                <a:solidFill>
                  <a:srgbClr val="3B372E"/>
                </a:solidFill>
                <a:latin typeface="Aptos"/>
              </a:rPr>
              <a:t> Sekundäre Pflanzenstoffe (Polyphenole, Terpene, Alkaloide) dienen der Pflanze zur Abwehr von Pathogenen – und wirken im menschlichen Organismus als hochspezifische Rezeptorliganden</a:t>
            </a:r>
          </a:p>
        </p:txBody>
      </p:sp>
      <p:sp>
        <p:nvSpPr>
          <p:cNvPr id="14" name="CardBg"/>
          <p:cNvSpPr/>
          <p:nvPr/>
        </p:nvSpPr>
        <p:spPr>
          <a:xfrm>
            <a:off x="502920" y="4937760"/>
            <a:ext cx="9144000" cy="21031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liesstextBox"/>
          <p:cNvSpPr txBox="1"/>
          <p:nvPr/>
        </p:nvSpPr>
        <p:spPr>
          <a:xfrm>
            <a:off x="630936" y="5029200"/>
            <a:ext cx="8887968" cy="192023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Bedeutung für die naturheilkundliche Beratung</a:t>
            </a:r>
          </a:p>
          <a:p>
            <a:pPr>
              <a:spcAft>
                <a:spcPts val="300"/>
              </a:spcAft>
            </a:pPr>
            <a:r>
              <a:rPr sz="1250">
                <a:solidFill>
                  <a:srgbClr val="3B372E"/>
                </a:solidFill>
                <a:latin typeface="Aptos"/>
              </a:rPr>
              <a:t>Während isolierte Monosubstanzen meist nach dem Schlüssel-Schloss-Prinzip an einem einzelnen Target angreifen, wirken pflanzliche Vielstoffgemische (Gesamtextrakte) pleiotrop und synergistisch: Sie modulieren das Immunsystem, schützen Schleimhäute, hemmen virale Adhäsion und stärken gleichzeitig das physiologische Terrain.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wipe(down)">
                                      <p:cBhvr>
                                        <p:cTn id="17" dur="4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wipe(down)">
                                      <p:cBhvr>
                                        <p:cTn id="22" dur="4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xEl>
                                              <p:pRg st="2" end="2"/>
                                            </p:txEl>
                                          </p:spTgt>
                                        </p:tgtEl>
                                        <p:attrNameLst>
                                          <p:attrName>style.visibility</p:attrName>
                                        </p:attrNameLst>
                                      </p:cBhvr>
                                      <p:to>
                                        <p:strVal val="visible"/>
                                      </p:to>
                                    </p:set>
                                    <p:animEffect transition="in" filter="wipe(down)">
                                      <p:cBhvr>
                                        <p:cTn id="27" dur="400"/>
                                        <p:tgtEl>
                                          <p:spTgt spid="1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xEl>
                                              <p:pRg st="3" end="3"/>
                                            </p:txEl>
                                          </p:spTgt>
                                        </p:tgtEl>
                                        <p:attrNameLst>
                                          <p:attrName>style.visibility</p:attrName>
                                        </p:attrNameLst>
                                      </p:cBhvr>
                                      <p:to>
                                        <p:strVal val="visible"/>
                                      </p:to>
                                    </p:set>
                                    <p:animEffect transition="in" filter="wipe(down)">
                                      <p:cBhvr>
                                        <p:cTn id="32" dur="400"/>
                                        <p:tgtEl>
                                          <p:spTgt spid="1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xEl>
                                              <p:pRg st="4" end="4"/>
                                            </p:txEl>
                                          </p:spTgt>
                                        </p:tgtEl>
                                        <p:attrNameLst>
                                          <p:attrName>style.visibility</p:attrName>
                                        </p:attrNameLst>
                                      </p:cBhvr>
                                      <p:to>
                                        <p:strVal val="visible"/>
                                      </p:to>
                                    </p:set>
                                    <p:animEffect transition="in" filter="wipe(down)">
                                      <p:cBhvr>
                                        <p:cTn id="37" dur="4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0998CA0A-88FE-376D-53F8-0E46B5B7395F}"/>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760C3A9D-3489-D2D9-D994-FBAE23EC87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03720" y="1371600"/>
            <a:ext cx="2743200" cy="2743200"/>
          </a:xfrm>
          <a:prstGeom prst="rect">
            <a:avLst/>
          </a:prstGeom>
        </p:spPr>
      </p:pic>
      <p:sp>
        <p:nvSpPr>
          <p:cNvPr id="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Grundlagen · Salutogenese</a:t>
            </a:r>
          </a:p>
        </p:txBody>
      </p:sp>
      <p:sp>
        <p:nvSpPr>
          <p:cNvPr id="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Grundlagen: Physis (Körper), Psyche &amp; Mikronährstoff-Fundament</a:t>
            </a:r>
          </a:p>
        </p:txBody>
      </p:sp>
      <p:sp>
        <p:nvSpPr>
          <p:cNvPr id="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Psychoneuroimmunologie und stoffliche Bausteine im dynamischen Gleichgewicht zwischen Sonne und Erde</a:t>
            </a:r>
          </a:p>
        </p:txBody>
      </p:sp>
      <p:sp>
        <p:nvSpPr>
          <p:cNvPr id="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04</a:t>
            </a:r>
          </a:p>
        </p:txBody>
      </p:sp>
      <p:sp>
        <p:nvSpPr>
          <p:cNvPr id="12" name="CardBg"/>
          <p:cNvSpPr/>
          <p:nvPr/>
        </p:nvSpPr>
        <p:spPr>
          <a:xfrm>
            <a:off x="411480" y="1280160"/>
            <a:ext cx="324612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539496" y="1371600"/>
            <a:ext cx="2990087" cy="56235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Physis (Körper) – Stoffliche Basis</a:t>
            </a:r>
          </a:p>
          <a:p>
            <a:pPr>
              <a:spcAft>
                <a:spcPts val="350"/>
              </a:spcAft>
            </a:pPr>
            <a:r>
              <a:rPr sz="1150" b="1">
                <a:solidFill>
                  <a:srgbClr val="394B2D"/>
                </a:solidFill>
                <a:latin typeface="Aptos"/>
              </a:rPr>
              <a:t>Wasser:</a:t>
            </a:r>
            <a:r>
              <a:rPr sz="1150">
                <a:solidFill>
                  <a:srgbClr val="3B372E"/>
                </a:solidFill>
                <a:latin typeface="Aptos"/>
              </a:rPr>
              <a:t> Lösungsmittel, Thermoregulation &amp; Schleimhautfeuchte (ca. 30–35 ml/kg KG/Tag)</a:t>
            </a:r>
          </a:p>
          <a:p>
            <a:pPr>
              <a:spcAft>
                <a:spcPts val="350"/>
              </a:spcAft>
            </a:pPr>
            <a:r>
              <a:rPr sz="1150" b="1">
                <a:solidFill>
                  <a:srgbClr val="394B2D"/>
                </a:solidFill>
                <a:latin typeface="Aptos"/>
              </a:rPr>
              <a:t>Aminosäuren:</a:t>
            </a:r>
            <a:r>
              <a:rPr sz="1150">
                <a:solidFill>
                  <a:srgbClr val="3B372E"/>
                </a:solidFill>
                <a:latin typeface="Aptos"/>
              </a:rPr>
              <a:t> Essenzielle Bausteine für Immunglobuline, Zytokine &amp; Akut-Phase-Proteine (0,8–1,0 g/kg KG)</a:t>
            </a:r>
          </a:p>
          <a:p>
            <a:pPr>
              <a:spcAft>
                <a:spcPts val="350"/>
              </a:spcAft>
            </a:pPr>
            <a:r>
              <a:rPr sz="1150" b="1">
                <a:solidFill>
                  <a:srgbClr val="394B2D"/>
                </a:solidFill>
                <a:latin typeface="Aptos"/>
              </a:rPr>
              <a:t>Essenzielle Fettsäuren:</a:t>
            </a:r>
            <a:r>
              <a:rPr sz="1150">
                <a:solidFill>
                  <a:srgbClr val="3B372E"/>
                </a:solidFill>
                <a:latin typeface="Aptos"/>
              </a:rPr>
              <a:t> Membranfluidität &amp; Eicosanoid-Synthese (Omega-3/Omega-6-Balance)</a:t>
            </a:r>
          </a:p>
          <a:p>
            <a:pPr>
              <a:spcAft>
                <a:spcPts val="350"/>
              </a:spcAft>
            </a:pPr>
            <a:r>
              <a:rPr sz="1150" b="1">
                <a:solidFill>
                  <a:srgbClr val="394B2D"/>
                </a:solidFill>
                <a:latin typeface="Aptos"/>
              </a:rPr>
              <a:t>Komplexe Kohlenhydrate &amp; Ballaststoffe:</a:t>
            </a:r>
            <a:r>
              <a:rPr sz="1150">
                <a:solidFill>
                  <a:srgbClr val="3B372E"/>
                </a:solidFill>
                <a:latin typeface="Aptos"/>
              </a:rPr>
              <a:t> Substrat für kurzkettige Fettsäuren (Butyrat) im Mikrobiom</a:t>
            </a:r>
          </a:p>
          <a:p>
            <a:pPr>
              <a:spcAft>
                <a:spcPts val="350"/>
              </a:spcAft>
            </a:pPr>
            <a:r>
              <a:rPr sz="1150" b="1">
                <a:solidFill>
                  <a:srgbClr val="394B2D"/>
                </a:solidFill>
                <a:latin typeface="Aptos"/>
              </a:rPr>
              <a:t>Vitamine, Mineralstoffe &amp; Spurenelemente:</a:t>
            </a:r>
            <a:r>
              <a:rPr sz="1150">
                <a:solidFill>
                  <a:srgbClr val="3B372E"/>
                </a:solidFill>
                <a:latin typeface="Aptos"/>
              </a:rPr>
              <a:t> Unverzichtbare Kofaktoren für über 300 abwehrrelevante Enzyme</a:t>
            </a:r>
          </a:p>
        </p:txBody>
      </p:sp>
      <p:sp>
        <p:nvSpPr>
          <p:cNvPr id="14" name="CardBg"/>
          <p:cNvSpPr/>
          <p:nvPr/>
        </p:nvSpPr>
        <p:spPr>
          <a:xfrm>
            <a:off x="3794760" y="1280160"/>
            <a:ext cx="2971800" cy="58064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3922776" y="1371600"/>
            <a:ext cx="2715768" cy="56235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Polarität: Sonne &amp; Erde</a:t>
            </a:r>
          </a:p>
          <a:p>
            <a:pPr>
              <a:spcAft>
                <a:spcPts val="350"/>
              </a:spcAft>
            </a:pPr>
            <a:r>
              <a:rPr sz="1150" b="1">
                <a:solidFill>
                  <a:srgbClr val="394B2D"/>
                </a:solidFill>
                <a:latin typeface="Aptos"/>
              </a:rPr>
              <a:t>Kosmischer Pol (Sonne / Licht / Wärme):</a:t>
            </a:r>
            <a:r>
              <a:rPr sz="1150">
                <a:solidFill>
                  <a:srgbClr val="3B372E"/>
                </a:solidFill>
                <a:latin typeface="Aptos"/>
              </a:rPr>
              <a:t> Aktiviert den Vitamin-D-Stoffwechsel, steuert zirkadiane Rhythmen (Cortisol/Melatonin) und bildet in Heilpflanzen ätherische Öle &amp; Flavonoide</a:t>
            </a:r>
          </a:p>
          <a:p>
            <a:pPr>
              <a:spcAft>
                <a:spcPts val="350"/>
              </a:spcAft>
            </a:pPr>
            <a:r>
              <a:rPr sz="1150" b="1">
                <a:solidFill>
                  <a:srgbClr val="394B2D"/>
                </a:solidFill>
                <a:latin typeface="Aptos"/>
              </a:rPr>
              <a:t>Terrestrischer Pol (Erde / Mineralien):</a:t>
            </a:r>
            <a:r>
              <a:rPr sz="1150">
                <a:solidFill>
                  <a:srgbClr val="3B372E"/>
                </a:solidFill>
                <a:latin typeface="Aptos"/>
              </a:rPr>
              <a:t> Liefert Strukturmineralien (Kieselsäure, Eisen, Zink, Selen), Wurzeldrogen und Gerbstoffe zur Abgrenzung</a:t>
            </a:r>
          </a:p>
          <a:p>
            <a:pPr>
              <a:spcAft>
                <a:spcPts val="350"/>
              </a:spcAft>
            </a:pPr>
            <a:r>
              <a:rPr sz="1150" b="1">
                <a:solidFill>
                  <a:srgbClr val="394B2D"/>
                </a:solidFill>
                <a:latin typeface="Aptos"/>
              </a:rPr>
              <a:t>Mensch als Mittler:</a:t>
            </a:r>
            <a:r>
              <a:rPr sz="1150">
                <a:solidFill>
                  <a:srgbClr val="3B372E"/>
                </a:solidFill>
                <a:latin typeface="Aptos"/>
              </a:rPr>
              <a:t> Verbindet über Ernährung, Atmung und Sinneswahrnehmung beide Qualitäten</a:t>
            </a:r>
          </a:p>
        </p:txBody>
      </p:sp>
      <p:sp>
        <p:nvSpPr>
          <p:cNvPr id="16" name="CardBg"/>
          <p:cNvSpPr/>
          <p:nvPr/>
        </p:nvSpPr>
        <p:spPr>
          <a:xfrm>
            <a:off x="6903720" y="4251960"/>
            <a:ext cx="2788920" cy="28346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7031736" y="4343400"/>
            <a:ext cx="2532887"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Psyche &amp; Seele (PNI)</a:t>
            </a:r>
          </a:p>
          <a:p>
            <a:pPr>
              <a:spcAft>
                <a:spcPts val="350"/>
              </a:spcAft>
            </a:pPr>
            <a:r>
              <a:rPr sz="1150" b="1">
                <a:solidFill>
                  <a:srgbClr val="394B2D"/>
                </a:solidFill>
                <a:latin typeface="Aptos"/>
              </a:rPr>
              <a:t>Psychoneuroimmunologie:</a:t>
            </a:r>
            <a:r>
              <a:rPr sz="1150">
                <a:solidFill>
                  <a:srgbClr val="3B372E"/>
                </a:solidFill>
                <a:latin typeface="Aptos"/>
              </a:rPr>
              <a:t> Chronischer Stress erhöht Cortisol und senkt sekretorisches IgA (sIgA) auf den Schleimhäuten</a:t>
            </a:r>
          </a:p>
          <a:p>
            <a:pPr>
              <a:spcAft>
                <a:spcPts val="350"/>
              </a:spcAft>
            </a:pPr>
            <a:r>
              <a:rPr sz="1150" b="1">
                <a:solidFill>
                  <a:srgbClr val="394B2D"/>
                </a:solidFill>
                <a:latin typeface="Aptos"/>
              </a:rPr>
              <a:t>Vagus-Aktivierung:</a:t>
            </a:r>
            <a:r>
              <a:rPr sz="1150">
                <a:solidFill>
                  <a:srgbClr val="3B372E"/>
                </a:solidFill>
                <a:latin typeface="Aptos"/>
              </a:rPr>
              <a:t> Regeneration, Schlaf &amp; seelische Balance schalten das Immunsystem auf Reparatur</a:t>
            </a:r>
          </a:p>
        </p:txBody>
      </p:sp>
    </p:spTree>
    <p:extLst>
      <p:ext uri="{BB962C8B-B14F-4D97-AF65-F5344CB8AC3E}">
        <p14:creationId xmlns:p14="http://schemas.microsoft.com/office/powerpoint/2010/main" val="73226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4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down)">
                                      <p:cBhvr>
                                        <p:cTn id="17" dur="4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down)">
                                      <p:cBhvr>
                                        <p:cTn id="22" dur="4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wipe(down)">
                                      <p:cBhvr>
                                        <p:cTn id="27" dur="4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wipe(down)">
                                      <p:cBhvr>
                                        <p:cTn id="32" dur="400"/>
                                        <p:tgtEl>
                                          <p:spTgt spid="1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wipe(down)">
                                      <p:cBhvr>
                                        <p:cTn id="37" dur="400"/>
                                        <p:tgtEl>
                                          <p:spTgt spid="1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wipe(down)">
                                      <p:cBhvr>
                                        <p:cTn id="42" dur="400"/>
                                        <p:tgtEl>
                                          <p:spTgt spid="1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xEl>
                                              <p:pRg st="1" end="1"/>
                                            </p:txEl>
                                          </p:spTgt>
                                        </p:tgtEl>
                                        <p:attrNameLst>
                                          <p:attrName>style.visibility</p:attrName>
                                        </p:attrNameLst>
                                      </p:cBhvr>
                                      <p:to>
                                        <p:strVal val="visible"/>
                                      </p:to>
                                    </p:set>
                                    <p:animEffect transition="in" filter="wipe(down)">
                                      <p:cBhvr>
                                        <p:cTn id="47" dur="400"/>
                                        <p:tgtEl>
                                          <p:spTgt spid="1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5">
                                            <p:txEl>
                                              <p:pRg st="2" end="2"/>
                                            </p:txEl>
                                          </p:spTgt>
                                        </p:tgtEl>
                                        <p:attrNameLst>
                                          <p:attrName>style.visibility</p:attrName>
                                        </p:attrNameLst>
                                      </p:cBhvr>
                                      <p:to>
                                        <p:strVal val="visible"/>
                                      </p:to>
                                    </p:set>
                                    <p:animEffect transition="in" filter="wipe(down)">
                                      <p:cBhvr>
                                        <p:cTn id="52" dur="400"/>
                                        <p:tgtEl>
                                          <p:spTgt spid="1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5">
                                            <p:txEl>
                                              <p:pRg st="3" end="3"/>
                                            </p:txEl>
                                          </p:spTgt>
                                        </p:tgtEl>
                                        <p:attrNameLst>
                                          <p:attrName>style.visibility</p:attrName>
                                        </p:attrNameLst>
                                      </p:cBhvr>
                                      <p:to>
                                        <p:strVal val="visible"/>
                                      </p:to>
                                    </p:set>
                                    <p:animEffect transition="in" filter="wipe(down)">
                                      <p:cBhvr>
                                        <p:cTn id="57" dur="400"/>
                                        <p:tgtEl>
                                          <p:spTgt spid="1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7">
                                            <p:txEl>
                                              <p:pRg st="0" end="0"/>
                                            </p:txEl>
                                          </p:spTgt>
                                        </p:tgtEl>
                                        <p:attrNameLst>
                                          <p:attrName>style.visibility</p:attrName>
                                        </p:attrNameLst>
                                      </p:cBhvr>
                                      <p:to>
                                        <p:strVal val="visible"/>
                                      </p:to>
                                    </p:set>
                                    <p:animEffect transition="in" filter="wipe(down)">
                                      <p:cBhvr>
                                        <p:cTn id="62" dur="400"/>
                                        <p:tgtEl>
                                          <p:spTgt spid="17">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
                                            <p:txEl>
                                              <p:pRg st="1" end="1"/>
                                            </p:txEl>
                                          </p:spTgt>
                                        </p:tgtEl>
                                        <p:attrNameLst>
                                          <p:attrName>style.visibility</p:attrName>
                                        </p:attrNameLst>
                                      </p:cBhvr>
                                      <p:to>
                                        <p:strVal val="visible"/>
                                      </p:to>
                                    </p:set>
                                    <p:animEffect transition="in" filter="wipe(down)">
                                      <p:cBhvr>
                                        <p:cTn id="67" dur="400"/>
                                        <p:tgtEl>
                                          <p:spTgt spid="17">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txEl>
                                              <p:pRg st="2" end="2"/>
                                            </p:txEl>
                                          </p:spTgt>
                                        </p:tgtEl>
                                        <p:attrNameLst>
                                          <p:attrName>style.visibility</p:attrName>
                                        </p:attrNameLst>
                                      </p:cBhvr>
                                      <p:to>
                                        <p:strVal val="visible"/>
                                      </p:to>
                                    </p:set>
                                    <p:animEffect transition="in" filter="wipe(down)">
                                      <p:cBhvr>
                                        <p:cTn id="72" dur="4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BA646AC9-5FF1-50DD-7886-35A71E02B9C4}"/>
              </a:ext>
            </a:extLst>
          </p:cNvPr>
          <p:cNvSpPr txBox="1"/>
          <p:nvPr/>
        </p:nvSpPr>
        <p:spPr>
          <a:xfrm>
            <a:off x="3226242" y="4069637"/>
            <a:ext cx="3118482" cy="707886"/>
          </a:xfrm>
          <a:prstGeom prst="rect">
            <a:avLst/>
          </a:prstGeom>
          <a:noFill/>
        </p:spPr>
        <p:txBody>
          <a:bodyPr wrap="square" lIns="73152" rIns="73152" rtlCol="0">
            <a:spAutoFit/>
          </a:bodyPr>
          <a:lstStyle/>
          <a:p>
            <a:r>
              <a:rPr lang="de-DE" sz="2100" b="1">
                <a:solidFill>
                  <a:srgbClr val="394B2D"/>
                </a:solidFill>
                <a:latin typeface="Aptos" pitchFamily="18"/>
              </a:rPr>
              <a:t>Immunsystem</a:t>
            </a:r>
            <a:endParaRPr lang="de-DE" sz="3200">
              <a:solidFill>
                <a:srgbClr val="000000"/>
              </a:solidFill>
              <a:latin typeface="AbadiMT-CondensedLight" pitchFamily="18"/>
            </a:endParaRPr>
          </a:p>
        </p:txBody>
      </p:sp>
      <p:sp>
        <p:nvSpPr>
          <p:cNvPr id="5" name="Textfeld 4">
            <a:extLst>
              <a:ext uri="{FF2B5EF4-FFF2-40B4-BE49-F238E27FC236}">
                <a16:creationId xmlns:a16="http://schemas.microsoft.com/office/drawing/2014/main" id="{D9DB08E0-CCA0-3F83-6327-4CB201EA1EF1}"/>
              </a:ext>
            </a:extLst>
          </p:cNvPr>
          <p:cNvSpPr txBox="1"/>
          <p:nvPr/>
        </p:nvSpPr>
        <p:spPr>
          <a:xfrm>
            <a:off x="4136674" y="2822149"/>
            <a:ext cx="2154949" cy="461665"/>
          </a:xfrm>
          <a:prstGeom prst="rect">
            <a:avLst/>
          </a:prstGeom>
          <a:noFill/>
        </p:spPr>
        <p:txBody>
          <a:bodyPr wrap="square" lIns="73152" rIns="73152" rtlCol="0">
            <a:spAutoFit/>
          </a:bodyPr>
          <a:lstStyle/>
          <a:p>
            <a:r>
              <a:rPr lang="de-DE" sz="2100" b="1">
                <a:solidFill>
                  <a:srgbClr val="394B2D"/>
                </a:solidFill>
                <a:latin typeface="Aptos"/>
              </a:rPr>
              <a:t>Immunantwort</a:t>
            </a:r>
            <a:endParaRPr lang="de-DE"/>
          </a:p>
        </p:txBody>
      </p:sp>
      <p:sp>
        <p:nvSpPr>
          <p:cNvPr id="6" name="Textfeld 5">
            <a:extLst>
              <a:ext uri="{FF2B5EF4-FFF2-40B4-BE49-F238E27FC236}">
                <a16:creationId xmlns:a16="http://schemas.microsoft.com/office/drawing/2014/main" id="{7406ED9A-F538-C50D-B600-22582D168296}"/>
              </a:ext>
            </a:extLst>
          </p:cNvPr>
          <p:cNvSpPr txBox="1"/>
          <p:nvPr/>
        </p:nvSpPr>
        <p:spPr>
          <a:xfrm>
            <a:off x="5972292" y="2168905"/>
            <a:ext cx="896399" cy="369332"/>
          </a:xfrm>
          <a:prstGeom prst="rect">
            <a:avLst/>
          </a:prstGeom>
          <a:noFill/>
        </p:spPr>
        <p:txBody>
          <a:bodyPr wrap="square" lIns="73152" rIns="73152" rtlCol="0">
            <a:spAutoFit/>
          </a:bodyPr>
          <a:lstStyle/>
          <a:p>
            <a:r>
              <a:rPr lang="de-DE" sz="1600" b="1">
                <a:solidFill>
                  <a:srgbClr val="394B2D"/>
                </a:solidFill>
                <a:latin typeface="Aptos"/>
              </a:rPr>
              <a:t>Erlernt </a:t>
            </a:r>
          </a:p>
        </p:txBody>
      </p:sp>
      <p:sp>
        <p:nvSpPr>
          <p:cNvPr id="7" name="Textfeld 6">
            <a:extLst>
              <a:ext uri="{FF2B5EF4-FFF2-40B4-BE49-F238E27FC236}">
                <a16:creationId xmlns:a16="http://schemas.microsoft.com/office/drawing/2014/main" id="{5DE72E19-0A68-9CB3-F76A-AFB7450F47E9}"/>
              </a:ext>
            </a:extLst>
          </p:cNvPr>
          <p:cNvSpPr txBox="1"/>
          <p:nvPr/>
        </p:nvSpPr>
        <p:spPr>
          <a:xfrm>
            <a:off x="6291623" y="3785862"/>
            <a:ext cx="909095" cy="369332"/>
          </a:xfrm>
          <a:prstGeom prst="rect">
            <a:avLst/>
          </a:prstGeom>
          <a:noFill/>
        </p:spPr>
        <p:txBody>
          <a:bodyPr wrap="square" lIns="73152" rIns="73152" rtlCol="0">
            <a:spAutoFit/>
          </a:bodyPr>
          <a:lstStyle/>
          <a:p>
            <a:r>
              <a:rPr lang="de-DE" sz="1600" b="1">
                <a:solidFill>
                  <a:srgbClr val="394B2D"/>
                </a:solidFill>
                <a:latin typeface="Aptos"/>
              </a:rPr>
              <a:t>Vererbt</a:t>
            </a:r>
          </a:p>
        </p:txBody>
      </p:sp>
      <p:sp>
        <p:nvSpPr>
          <p:cNvPr id="8" name="Textfeld 7">
            <a:extLst>
              <a:ext uri="{FF2B5EF4-FFF2-40B4-BE49-F238E27FC236}">
                <a16:creationId xmlns:a16="http://schemas.microsoft.com/office/drawing/2014/main" id="{56D82C6F-2419-878B-4AC4-30BB1F0B24DC}"/>
              </a:ext>
            </a:extLst>
          </p:cNvPr>
          <p:cNvSpPr txBox="1"/>
          <p:nvPr/>
        </p:nvSpPr>
        <p:spPr>
          <a:xfrm>
            <a:off x="8473029" y="2727326"/>
            <a:ext cx="1723933" cy="369332"/>
          </a:xfrm>
          <a:prstGeom prst="rect">
            <a:avLst/>
          </a:prstGeom>
          <a:noFill/>
        </p:spPr>
        <p:txBody>
          <a:bodyPr wrap="square" lIns="73152" rIns="73152" rtlCol="0">
            <a:spAutoFit/>
          </a:bodyPr>
          <a:lstStyle/>
          <a:p>
            <a:r>
              <a:rPr lang="de-DE" sz="1600" b="1">
                <a:solidFill>
                  <a:srgbClr val="394B2D"/>
                </a:solidFill>
                <a:latin typeface="Aptos"/>
              </a:rPr>
              <a:t>T- Lymphozyten</a:t>
            </a:r>
          </a:p>
        </p:txBody>
      </p:sp>
      <p:sp>
        <p:nvSpPr>
          <p:cNvPr id="9" name="Textfeld 8">
            <a:extLst>
              <a:ext uri="{FF2B5EF4-FFF2-40B4-BE49-F238E27FC236}">
                <a16:creationId xmlns:a16="http://schemas.microsoft.com/office/drawing/2014/main" id="{BB409963-2E2A-49F0-3B2B-8365DDEAF275}"/>
              </a:ext>
            </a:extLst>
          </p:cNvPr>
          <p:cNvSpPr txBox="1"/>
          <p:nvPr/>
        </p:nvSpPr>
        <p:spPr>
          <a:xfrm>
            <a:off x="4666345" y="5061298"/>
            <a:ext cx="2186624" cy="461665"/>
          </a:xfrm>
          <a:prstGeom prst="rect">
            <a:avLst/>
          </a:prstGeom>
          <a:noFill/>
        </p:spPr>
        <p:txBody>
          <a:bodyPr wrap="square" lIns="73152" rIns="73152" rtlCol="0">
            <a:spAutoFit/>
          </a:bodyPr>
          <a:lstStyle/>
          <a:p>
            <a:r>
              <a:rPr lang="de-DE" sz="2100" b="1">
                <a:solidFill>
                  <a:srgbClr val="394B2D"/>
                </a:solidFill>
                <a:latin typeface="Aptos"/>
              </a:rPr>
              <a:t>Eintrittspforten</a:t>
            </a:r>
            <a:endParaRPr lang="de-DE"/>
          </a:p>
        </p:txBody>
      </p:sp>
      <p:sp>
        <p:nvSpPr>
          <p:cNvPr id="10" name="Textfeld 9">
            <a:extLst>
              <a:ext uri="{FF2B5EF4-FFF2-40B4-BE49-F238E27FC236}">
                <a16:creationId xmlns:a16="http://schemas.microsoft.com/office/drawing/2014/main" id="{B5687782-39E8-F34D-41AB-B1B8E87D757F}"/>
              </a:ext>
            </a:extLst>
          </p:cNvPr>
          <p:cNvSpPr txBox="1"/>
          <p:nvPr/>
        </p:nvSpPr>
        <p:spPr>
          <a:xfrm>
            <a:off x="5972291" y="6001188"/>
            <a:ext cx="1570110" cy="369332"/>
          </a:xfrm>
          <a:prstGeom prst="rect">
            <a:avLst/>
          </a:prstGeom>
          <a:noFill/>
        </p:spPr>
        <p:txBody>
          <a:bodyPr wrap="square" lIns="73152" rIns="73152" rtlCol="0">
            <a:spAutoFit/>
          </a:bodyPr>
          <a:lstStyle/>
          <a:p>
            <a:r>
              <a:rPr lang="de-DE" sz="1600" b="1">
                <a:solidFill>
                  <a:srgbClr val="394B2D"/>
                </a:solidFill>
                <a:latin typeface="Aptos"/>
              </a:rPr>
              <a:t>Schleimhäute</a:t>
            </a:r>
          </a:p>
        </p:txBody>
      </p:sp>
      <p:sp>
        <p:nvSpPr>
          <p:cNvPr id="11" name="Textfeld 10">
            <a:extLst>
              <a:ext uri="{FF2B5EF4-FFF2-40B4-BE49-F238E27FC236}">
                <a16:creationId xmlns:a16="http://schemas.microsoft.com/office/drawing/2014/main" id="{263A2089-4021-2528-C1B9-1B810775D992}"/>
              </a:ext>
            </a:extLst>
          </p:cNvPr>
          <p:cNvSpPr txBox="1"/>
          <p:nvPr/>
        </p:nvSpPr>
        <p:spPr>
          <a:xfrm>
            <a:off x="2012079" y="3799773"/>
            <a:ext cx="924933" cy="461665"/>
          </a:xfrm>
          <a:prstGeom prst="rect">
            <a:avLst/>
          </a:prstGeom>
          <a:noFill/>
        </p:spPr>
        <p:txBody>
          <a:bodyPr wrap="square" lIns="73152" rIns="73152" rtlCol="0">
            <a:spAutoFit/>
          </a:bodyPr>
          <a:lstStyle/>
          <a:p>
            <a:r>
              <a:rPr lang="de-DE" sz="2100" b="1">
                <a:solidFill>
                  <a:srgbClr val="394B2D"/>
                </a:solidFill>
                <a:latin typeface="Aptos"/>
              </a:rPr>
              <a:t>Darm</a:t>
            </a:r>
            <a:endParaRPr lang="de-DE"/>
          </a:p>
        </p:txBody>
      </p:sp>
      <p:sp>
        <p:nvSpPr>
          <p:cNvPr id="12" name="Textfeld 11">
            <a:extLst>
              <a:ext uri="{FF2B5EF4-FFF2-40B4-BE49-F238E27FC236}">
                <a16:creationId xmlns:a16="http://schemas.microsoft.com/office/drawing/2014/main" id="{BF81A2B9-50DF-124C-ACA8-3482D9701FD9}"/>
              </a:ext>
            </a:extLst>
          </p:cNvPr>
          <p:cNvSpPr txBox="1"/>
          <p:nvPr/>
        </p:nvSpPr>
        <p:spPr>
          <a:xfrm>
            <a:off x="565896" y="3810000"/>
            <a:ext cx="1180708" cy="369332"/>
          </a:xfrm>
          <a:prstGeom prst="rect">
            <a:avLst/>
          </a:prstGeom>
          <a:noFill/>
        </p:spPr>
        <p:txBody>
          <a:bodyPr wrap="square" lIns="73152" rIns="73152" rtlCol="0">
            <a:spAutoFit/>
          </a:bodyPr>
          <a:lstStyle/>
          <a:p>
            <a:r>
              <a:rPr lang="de-DE" sz="1600" b="1">
                <a:solidFill>
                  <a:srgbClr val="394B2D"/>
                </a:solidFill>
                <a:latin typeface="Aptos"/>
              </a:rPr>
              <a:t>Bakterien </a:t>
            </a:r>
          </a:p>
        </p:txBody>
      </p:sp>
      <p:sp>
        <p:nvSpPr>
          <p:cNvPr id="13" name="Textfeld 12">
            <a:extLst>
              <a:ext uri="{FF2B5EF4-FFF2-40B4-BE49-F238E27FC236}">
                <a16:creationId xmlns:a16="http://schemas.microsoft.com/office/drawing/2014/main" id="{EF2AF15B-C610-B118-19D2-A5470AC1B779}"/>
              </a:ext>
            </a:extLst>
          </p:cNvPr>
          <p:cNvSpPr txBox="1"/>
          <p:nvPr/>
        </p:nvSpPr>
        <p:spPr>
          <a:xfrm>
            <a:off x="95806" y="3161862"/>
            <a:ext cx="1609415" cy="369332"/>
          </a:xfrm>
          <a:prstGeom prst="rect">
            <a:avLst/>
          </a:prstGeom>
          <a:noFill/>
        </p:spPr>
        <p:txBody>
          <a:bodyPr wrap="square" lIns="73152" rIns="73152" rtlCol="0">
            <a:spAutoFit/>
          </a:bodyPr>
          <a:lstStyle/>
          <a:p>
            <a:r>
              <a:rPr lang="de-DE" sz="1600" b="1">
                <a:solidFill>
                  <a:srgbClr val="394B2D"/>
                </a:solidFill>
                <a:latin typeface="Aptos"/>
              </a:rPr>
              <a:t>Gleichgewicht</a:t>
            </a:r>
          </a:p>
        </p:txBody>
      </p:sp>
      <p:sp>
        <p:nvSpPr>
          <p:cNvPr id="14" name="Textfeld 13">
            <a:extLst>
              <a:ext uri="{FF2B5EF4-FFF2-40B4-BE49-F238E27FC236}">
                <a16:creationId xmlns:a16="http://schemas.microsoft.com/office/drawing/2014/main" id="{6E6B4BF0-AB7F-D4AC-0ED4-81B0F0DE169E}"/>
              </a:ext>
            </a:extLst>
          </p:cNvPr>
          <p:cNvSpPr txBox="1"/>
          <p:nvPr/>
        </p:nvSpPr>
        <p:spPr>
          <a:xfrm>
            <a:off x="7704622" y="6378377"/>
            <a:ext cx="1127296" cy="369332"/>
          </a:xfrm>
          <a:prstGeom prst="rect">
            <a:avLst/>
          </a:prstGeom>
          <a:noFill/>
        </p:spPr>
        <p:txBody>
          <a:bodyPr wrap="square" lIns="73152" rIns="73152" rtlCol="0">
            <a:spAutoFit/>
          </a:bodyPr>
          <a:lstStyle/>
          <a:p>
            <a:r>
              <a:rPr lang="de-DE" sz="1600" b="1">
                <a:solidFill>
                  <a:srgbClr val="394B2D"/>
                </a:solidFill>
                <a:latin typeface="Aptos"/>
              </a:rPr>
              <a:t>Sekretion</a:t>
            </a:r>
          </a:p>
        </p:txBody>
      </p:sp>
      <p:sp>
        <p:nvSpPr>
          <p:cNvPr id="15" name="Textfeld 14">
            <a:extLst>
              <a:ext uri="{FF2B5EF4-FFF2-40B4-BE49-F238E27FC236}">
                <a16:creationId xmlns:a16="http://schemas.microsoft.com/office/drawing/2014/main" id="{335EBC7B-A853-085A-A251-08FBCBA4BF95}"/>
              </a:ext>
            </a:extLst>
          </p:cNvPr>
          <p:cNvSpPr txBox="1"/>
          <p:nvPr/>
        </p:nvSpPr>
        <p:spPr>
          <a:xfrm>
            <a:off x="8918412" y="1943308"/>
            <a:ext cx="807978" cy="369332"/>
          </a:xfrm>
          <a:prstGeom prst="rect">
            <a:avLst/>
          </a:prstGeom>
          <a:noFill/>
        </p:spPr>
        <p:txBody>
          <a:bodyPr wrap="square" lIns="73152" rIns="73152" rtlCol="0">
            <a:spAutoFit/>
          </a:bodyPr>
          <a:lstStyle/>
          <a:p>
            <a:r>
              <a:rPr lang="de-DE" sz="1600" b="1">
                <a:solidFill>
                  <a:srgbClr val="394B2D"/>
                </a:solidFill>
                <a:latin typeface="Aptos"/>
              </a:rPr>
              <a:t>Fieber</a:t>
            </a:r>
          </a:p>
        </p:txBody>
      </p:sp>
      <p:sp>
        <p:nvSpPr>
          <p:cNvPr id="16" name="Textfeld 15">
            <a:extLst>
              <a:ext uri="{FF2B5EF4-FFF2-40B4-BE49-F238E27FC236}">
                <a16:creationId xmlns:a16="http://schemas.microsoft.com/office/drawing/2014/main" id="{3E670C59-384E-51FA-B5F4-85E2DFDF136D}"/>
              </a:ext>
            </a:extLst>
          </p:cNvPr>
          <p:cNvSpPr txBox="1"/>
          <p:nvPr/>
        </p:nvSpPr>
        <p:spPr>
          <a:xfrm>
            <a:off x="7144094" y="2080478"/>
            <a:ext cx="1479636" cy="369332"/>
          </a:xfrm>
          <a:prstGeom prst="rect">
            <a:avLst/>
          </a:prstGeom>
          <a:noFill/>
        </p:spPr>
        <p:txBody>
          <a:bodyPr wrap="square" lIns="73152" rIns="73152" rtlCol="0">
            <a:spAutoFit/>
          </a:bodyPr>
          <a:lstStyle/>
          <a:p>
            <a:r>
              <a:rPr lang="de-DE" sz="1600" b="1">
                <a:solidFill>
                  <a:srgbClr val="394B2D"/>
                </a:solidFill>
                <a:latin typeface="Aptos"/>
              </a:rPr>
              <a:t>Immunzellen</a:t>
            </a:r>
          </a:p>
        </p:txBody>
      </p:sp>
      <p:sp>
        <p:nvSpPr>
          <p:cNvPr id="17" name="Textfeld 16">
            <a:extLst>
              <a:ext uri="{FF2B5EF4-FFF2-40B4-BE49-F238E27FC236}">
                <a16:creationId xmlns:a16="http://schemas.microsoft.com/office/drawing/2014/main" id="{10C78765-A844-FA41-A688-933B99FB3099}"/>
              </a:ext>
            </a:extLst>
          </p:cNvPr>
          <p:cNvSpPr txBox="1"/>
          <p:nvPr/>
        </p:nvSpPr>
        <p:spPr>
          <a:xfrm>
            <a:off x="7470135" y="3174175"/>
            <a:ext cx="1640706" cy="369332"/>
          </a:xfrm>
          <a:prstGeom prst="rect">
            <a:avLst/>
          </a:prstGeom>
          <a:noFill/>
        </p:spPr>
        <p:txBody>
          <a:bodyPr wrap="square" lIns="73152" rIns="73152" rtlCol="0">
            <a:spAutoFit/>
          </a:bodyPr>
          <a:lstStyle/>
          <a:p>
            <a:r>
              <a:rPr lang="de-DE" sz="1600" b="1">
                <a:solidFill>
                  <a:srgbClr val="394B2D"/>
                </a:solidFill>
                <a:latin typeface="Aptos"/>
              </a:rPr>
              <a:t>Plasmaprotein</a:t>
            </a:r>
          </a:p>
        </p:txBody>
      </p:sp>
      <p:sp>
        <p:nvSpPr>
          <p:cNvPr id="18" name="Textfeld 17">
            <a:extLst>
              <a:ext uri="{FF2B5EF4-FFF2-40B4-BE49-F238E27FC236}">
                <a16:creationId xmlns:a16="http://schemas.microsoft.com/office/drawing/2014/main" id="{5FD2EC25-CC32-DE41-61C9-FD83DC3DC3AB}"/>
              </a:ext>
            </a:extLst>
          </p:cNvPr>
          <p:cNvSpPr txBox="1"/>
          <p:nvPr/>
        </p:nvSpPr>
        <p:spPr>
          <a:xfrm>
            <a:off x="7329296" y="4360519"/>
            <a:ext cx="1479636" cy="369332"/>
          </a:xfrm>
          <a:prstGeom prst="rect">
            <a:avLst/>
          </a:prstGeom>
          <a:noFill/>
        </p:spPr>
        <p:txBody>
          <a:bodyPr wrap="square" lIns="73152" rIns="73152" rtlCol="0">
            <a:spAutoFit/>
          </a:bodyPr>
          <a:lstStyle/>
          <a:p>
            <a:r>
              <a:rPr lang="de-DE" sz="1600" b="1">
                <a:solidFill>
                  <a:srgbClr val="394B2D"/>
                </a:solidFill>
                <a:latin typeface="Aptos"/>
              </a:rPr>
              <a:t>Immunzellen</a:t>
            </a:r>
          </a:p>
        </p:txBody>
      </p:sp>
      <p:sp>
        <p:nvSpPr>
          <p:cNvPr id="19" name="Textfeld 18">
            <a:extLst>
              <a:ext uri="{FF2B5EF4-FFF2-40B4-BE49-F238E27FC236}">
                <a16:creationId xmlns:a16="http://schemas.microsoft.com/office/drawing/2014/main" id="{23D25674-9624-C42C-482B-E6DD20262A90}"/>
              </a:ext>
            </a:extLst>
          </p:cNvPr>
          <p:cNvSpPr txBox="1"/>
          <p:nvPr/>
        </p:nvSpPr>
        <p:spPr>
          <a:xfrm>
            <a:off x="3925002" y="6187175"/>
            <a:ext cx="1155188" cy="369332"/>
          </a:xfrm>
          <a:prstGeom prst="rect">
            <a:avLst/>
          </a:prstGeom>
          <a:noFill/>
        </p:spPr>
        <p:txBody>
          <a:bodyPr wrap="square" lIns="73152" rIns="73152" rtlCol="0">
            <a:spAutoFit/>
          </a:bodyPr>
          <a:lstStyle/>
          <a:p>
            <a:r>
              <a:rPr lang="de-DE" sz="1600" b="1">
                <a:solidFill>
                  <a:srgbClr val="394B2D"/>
                </a:solidFill>
                <a:latin typeface="Aptos"/>
              </a:rPr>
              <a:t>Salzsäure</a:t>
            </a:r>
          </a:p>
        </p:txBody>
      </p:sp>
      <p:sp>
        <p:nvSpPr>
          <p:cNvPr id="20" name="Textfeld 19">
            <a:extLst>
              <a:ext uri="{FF2B5EF4-FFF2-40B4-BE49-F238E27FC236}">
                <a16:creationId xmlns:a16="http://schemas.microsoft.com/office/drawing/2014/main" id="{3F0F10EF-DB90-FF4D-0032-31D3632DE0D9}"/>
              </a:ext>
            </a:extLst>
          </p:cNvPr>
          <p:cNvSpPr txBox="1"/>
          <p:nvPr/>
        </p:nvSpPr>
        <p:spPr>
          <a:xfrm>
            <a:off x="3645892" y="5520610"/>
            <a:ext cx="849848" cy="369332"/>
          </a:xfrm>
          <a:prstGeom prst="rect">
            <a:avLst/>
          </a:prstGeom>
          <a:noFill/>
        </p:spPr>
        <p:txBody>
          <a:bodyPr wrap="square" lIns="73152" rIns="73152" rtlCol="0">
            <a:spAutoFit/>
          </a:bodyPr>
          <a:lstStyle/>
          <a:p>
            <a:r>
              <a:rPr lang="de-DE" sz="1600" b="1">
                <a:solidFill>
                  <a:srgbClr val="394B2D"/>
                </a:solidFill>
                <a:latin typeface="Aptos"/>
              </a:rPr>
              <a:t>Magen</a:t>
            </a:r>
          </a:p>
        </p:txBody>
      </p:sp>
      <p:sp>
        <p:nvSpPr>
          <p:cNvPr id="21" name="Textfeld 20">
            <a:extLst>
              <a:ext uri="{FF2B5EF4-FFF2-40B4-BE49-F238E27FC236}">
                <a16:creationId xmlns:a16="http://schemas.microsoft.com/office/drawing/2014/main" id="{FDA274F3-70A4-00B1-5677-354DC95FE80A}"/>
              </a:ext>
            </a:extLst>
          </p:cNvPr>
          <p:cNvSpPr txBox="1"/>
          <p:nvPr/>
        </p:nvSpPr>
        <p:spPr>
          <a:xfrm>
            <a:off x="4220790" y="6906166"/>
            <a:ext cx="1718419" cy="369332"/>
          </a:xfrm>
          <a:prstGeom prst="rect">
            <a:avLst/>
          </a:prstGeom>
          <a:noFill/>
        </p:spPr>
        <p:txBody>
          <a:bodyPr wrap="square" lIns="73152" rIns="73152" rtlCol="0">
            <a:spAutoFit/>
          </a:bodyPr>
          <a:lstStyle/>
          <a:p>
            <a:r>
              <a:rPr lang="de-DE" sz="1600" b="1">
                <a:solidFill>
                  <a:srgbClr val="394B2D"/>
                </a:solidFill>
                <a:latin typeface="Aptos"/>
              </a:rPr>
              <a:t>2-3L Magensaft</a:t>
            </a:r>
          </a:p>
        </p:txBody>
      </p:sp>
      <p:sp>
        <p:nvSpPr>
          <p:cNvPr id="22" name="Textfeld 21">
            <a:extLst>
              <a:ext uri="{FF2B5EF4-FFF2-40B4-BE49-F238E27FC236}">
                <a16:creationId xmlns:a16="http://schemas.microsoft.com/office/drawing/2014/main" id="{53578E36-36BC-54E8-92B2-5FB8D77DAAF9}"/>
              </a:ext>
            </a:extLst>
          </p:cNvPr>
          <p:cNvSpPr txBox="1"/>
          <p:nvPr/>
        </p:nvSpPr>
        <p:spPr>
          <a:xfrm>
            <a:off x="2653303" y="5148817"/>
            <a:ext cx="675185" cy="369332"/>
          </a:xfrm>
          <a:prstGeom prst="rect">
            <a:avLst/>
          </a:prstGeom>
          <a:noFill/>
        </p:spPr>
        <p:txBody>
          <a:bodyPr wrap="square" lIns="73152" rIns="73152" rtlCol="0">
            <a:spAutoFit/>
          </a:bodyPr>
          <a:lstStyle/>
          <a:p>
            <a:r>
              <a:rPr lang="de-DE" sz="1600" b="1">
                <a:solidFill>
                  <a:srgbClr val="394B2D"/>
                </a:solidFill>
                <a:latin typeface="Aptos"/>
              </a:rPr>
              <a:t>Haut</a:t>
            </a:r>
          </a:p>
        </p:txBody>
      </p:sp>
      <p:sp>
        <p:nvSpPr>
          <p:cNvPr id="23" name="Textfeld 22">
            <a:extLst>
              <a:ext uri="{FF2B5EF4-FFF2-40B4-BE49-F238E27FC236}">
                <a16:creationId xmlns:a16="http://schemas.microsoft.com/office/drawing/2014/main" id="{E0BB7D24-68B6-640F-5B38-7CB798FA9074}"/>
              </a:ext>
            </a:extLst>
          </p:cNvPr>
          <p:cNvSpPr txBox="1"/>
          <p:nvPr/>
        </p:nvSpPr>
        <p:spPr>
          <a:xfrm>
            <a:off x="1049158" y="5543480"/>
            <a:ext cx="1449756" cy="646331"/>
          </a:xfrm>
          <a:prstGeom prst="rect">
            <a:avLst/>
          </a:prstGeom>
          <a:noFill/>
        </p:spPr>
        <p:txBody>
          <a:bodyPr wrap="square" lIns="73152" rIns="73152" rtlCol="0">
            <a:spAutoFit/>
          </a:bodyPr>
          <a:lstStyle/>
          <a:p>
            <a:r>
              <a:rPr lang="de-DE" sz="1600" b="1">
                <a:solidFill>
                  <a:srgbClr val="394B2D"/>
                </a:solidFill>
                <a:latin typeface="Aptos"/>
              </a:rPr>
              <a:t>1000 versch.</a:t>
            </a:r>
          </a:p>
          <a:p>
            <a:r>
              <a:rPr lang="de-DE" sz="1600" b="1">
                <a:solidFill>
                  <a:srgbClr val="394B2D"/>
                </a:solidFill>
                <a:latin typeface="Aptos"/>
              </a:rPr>
              <a:t>Bakterien</a:t>
            </a:r>
          </a:p>
        </p:txBody>
      </p:sp>
      <p:sp>
        <p:nvSpPr>
          <p:cNvPr id="24" name="Textfeld 23">
            <a:extLst>
              <a:ext uri="{FF2B5EF4-FFF2-40B4-BE49-F238E27FC236}">
                <a16:creationId xmlns:a16="http://schemas.microsoft.com/office/drawing/2014/main" id="{67D020F3-A7D7-FFCE-8543-21D3CD19BA27}"/>
              </a:ext>
            </a:extLst>
          </p:cNvPr>
          <p:cNvSpPr txBox="1"/>
          <p:nvPr/>
        </p:nvSpPr>
        <p:spPr>
          <a:xfrm>
            <a:off x="1582154" y="6418508"/>
            <a:ext cx="1170577" cy="369332"/>
          </a:xfrm>
          <a:prstGeom prst="rect">
            <a:avLst/>
          </a:prstGeom>
          <a:noFill/>
        </p:spPr>
        <p:txBody>
          <a:bodyPr wrap="square" lIns="73152" rIns="73152" rtlCol="0">
            <a:spAutoFit/>
          </a:bodyPr>
          <a:lstStyle/>
          <a:p>
            <a:r>
              <a:rPr lang="de-DE" sz="1600" b="1">
                <a:solidFill>
                  <a:srgbClr val="394B2D"/>
                </a:solidFill>
                <a:latin typeface="Aptos"/>
              </a:rPr>
              <a:t>1 Billiarde</a:t>
            </a:r>
          </a:p>
        </p:txBody>
      </p:sp>
      <p:sp>
        <p:nvSpPr>
          <p:cNvPr id="25" name="Textfeld 24">
            <a:extLst>
              <a:ext uri="{FF2B5EF4-FFF2-40B4-BE49-F238E27FC236}">
                <a16:creationId xmlns:a16="http://schemas.microsoft.com/office/drawing/2014/main" id="{BD2A0277-7DBD-517B-25AD-7F4ADD30A305}"/>
              </a:ext>
            </a:extLst>
          </p:cNvPr>
          <p:cNvSpPr txBox="1"/>
          <p:nvPr/>
        </p:nvSpPr>
        <p:spPr>
          <a:xfrm>
            <a:off x="1015920" y="4860013"/>
            <a:ext cx="1427057" cy="369332"/>
          </a:xfrm>
          <a:prstGeom prst="rect">
            <a:avLst/>
          </a:prstGeom>
          <a:noFill/>
        </p:spPr>
        <p:txBody>
          <a:bodyPr wrap="square" lIns="73152" rIns="73152" rtlCol="0">
            <a:spAutoFit/>
          </a:bodyPr>
          <a:lstStyle/>
          <a:p>
            <a:r>
              <a:rPr lang="de-DE" sz="1600" b="1">
                <a:solidFill>
                  <a:srgbClr val="394B2D"/>
                </a:solidFill>
                <a:latin typeface="Aptos"/>
              </a:rPr>
              <a:t>Säureschutz</a:t>
            </a:r>
          </a:p>
        </p:txBody>
      </p:sp>
      <p:sp>
        <p:nvSpPr>
          <p:cNvPr id="26" name="Textfeld 25">
            <a:extLst>
              <a:ext uri="{FF2B5EF4-FFF2-40B4-BE49-F238E27FC236}">
                <a16:creationId xmlns:a16="http://schemas.microsoft.com/office/drawing/2014/main" id="{F1CA3DC9-CD98-BC84-E3F4-5E4E6D8EB810}"/>
              </a:ext>
            </a:extLst>
          </p:cNvPr>
          <p:cNvSpPr txBox="1"/>
          <p:nvPr/>
        </p:nvSpPr>
        <p:spPr>
          <a:xfrm>
            <a:off x="8808932" y="4726517"/>
            <a:ext cx="880369" cy="369332"/>
          </a:xfrm>
          <a:prstGeom prst="rect">
            <a:avLst/>
          </a:prstGeom>
          <a:noFill/>
        </p:spPr>
        <p:txBody>
          <a:bodyPr wrap="square" lIns="73152" rIns="73152" rtlCol="0">
            <a:spAutoFit/>
          </a:bodyPr>
          <a:lstStyle/>
          <a:p>
            <a:r>
              <a:rPr lang="de-DE" sz="1600" b="1">
                <a:solidFill>
                  <a:srgbClr val="394B2D"/>
                </a:solidFill>
                <a:latin typeface="Aptos"/>
              </a:rPr>
              <a:t>Geburt</a:t>
            </a:r>
          </a:p>
        </p:txBody>
      </p:sp>
      <p:sp>
        <p:nvSpPr>
          <p:cNvPr id="27" name="Pfeil nach oben 26">
            <a:extLst>
              <a:ext uri="{FF2B5EF4-FFF2-40B4-BE49-F238E27FC236}">
                <a16:creationId xmlns:a16="http://schemas.microsoft.com/office/drawing/2014/main" id="{AE865DCD-83EB-286B-33CA-CA370AE93AEE}"/>
              </a:ext>
            </a:extLst>
          </p:cNvPr>
          <p:cNvSpPr/>
          <p:nvPr/>
        </p:nvSpPr>
        <p:spPr>
          <a:xfrm>
            <a:off x="4962458" y="3537774"/>
            <a:ext cx="257175" cy="55051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28" name="Pfeil nach oben 27">
            <a:extLst>
              <a:ext uri="{FF2B5EF4-FFF2-40B4-BE49-F238E27FC236}">
                <a16:creationId xmlns:a16="http://schemas.microsoft.com/office/drawing/2014/main" id="{54027ABA-9DC8-172E-E129-3656A4B9B44E}"/>
              </a:ext>
            </a:extLst>
          </p:cNvPr>
          <p:cNvSpPr/>
          <p:nvPr/>
        </p:nvSpPr>
        <p:spPr>
          <a:xfrm rot="3412211">
            <a:off x="5708150" y="2510608"/>
            <a:ext cx="114103" cy="34110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29" name="Pfeil nach oben 28">
            <a:extLst>
              <a:ext uri="{FF2B5EF4-FFF2-40B4-BE49-F238E27FC236}">
                <a16:creationId xmlns:a16="http://schemas.microsoft.com/office/drawing/2014/main" id="{328DE17C-D999-6236-5396-00A7F24A3635}"/>
              </a:ext>
            </a:extLst>
          </p:cNvPr>
          <p:cNvSpPr/>
          <p:nvPr/>
        </p:nvSpPr>
        <p:spPr>
          <a:xfrm rot="8506011">
            <a:off x="5920929" y="3267729"/>
            <a:ext cx="102724" cy="40346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cxnSp>
        <p:nvCxnSpPr>
          <p:cNvPr id="31" name="Gerade Verbindung mit Pfeil 30">
            <a:extLst>
              <a:ext uri="{FF2B5EF4-FFF2-40B4-BE49-F238E27FC236}">
                <a16:creationId xmlns:a16="http://schemas.microsoft.com/office/drawing/2014/main" id="{38ACF88D-C9EE-3113-FE7D-60DF6EF60D33}"/>
              </a:ext>
            </a:extLst>
          </p:cNvPr>
          <p:cNvCxnSpPr/>
          <p:nvPr/>
        </p:nvCxnSpPr>
        <p:spPr>
          <a:xfrm flipV="1">
            <a:off x="6852969" y="2271709"/>
            <a:ext cx="291125" cy="409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Gerade Verbindung mit Pfeil 31">
            <a:extLst>
              <a:ext uri="{FF2B5EF4-FFF2-40B4-BE49-F238E27FC236}">
                <a16:creationId xmlns:a16="http://schemas.microsoft.com/office/drawing/2014/main" id="{CE3AC080-B6E2-23D4-DAA5-ACF0985F0C8D}"/>
              </a:ext>
            </a:extLst>
          </p:cNvPr>
          <p:cNvCxnSpPr/>
          <p:nvPr/>
        </p:nvCxnSpPr>
        <p:spPr>
          <a:xfrm flipV="1">
            <a:off x="8552995" y="2148439"/>
            <a:ext cx="291125" cy="409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Gerade Verbindung mit Pfeil 32">
            <a:extLst>
              <a:ext uri="{FF2B5EF4-FFF2-40B4-BE49-F238E27FC236}">
                <a16:creationId xmlns:a16="http://schemas.microsoft.com/office/drawing/2014/main" id="{2BA2F408-21B1-2552-3BA0-B73012D0092D}"/>
              </a:ext>
            </a:extLst>
          </p:cNvPr>
          <p:cNvCxnSpPr>
            <a:cxnSpLocks/>
          </p:cNvCxnSpPr>
          <p:nvPr/>
        </p:nvCxnSpPr>
        <p:spPr>
          <a:xfrm>
            <a:off x="8547565" y="2353571"/>
            <a:ext cx="261367" cy="3263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Gerade Verbindung mit Pfeil 34">
            <a:extLst>
              <a:ext uri="{FF2B5EF4-FFF2-40B4-BE49-F238E27FC236}">
                <a16:creationId xmlns:a16="http://schemas.microsoft.com/office/drawing/2014/main" id="{F1004FE6-9E66-A2C4-838D-F4F5FD542A7C}"/>
              </a:ext>
            </a:extLst>
          </p:cNvPr>
          <p:cNvCxnSpPr>
            <a:cxnSpLocks/>
          </p:cNvCxnSpPr>
          <p:nvPr/>
        </p:nvCxnSpPr>
        <p:spPr>
          <a:xfrm>
            <a:off x="7245079" y="4076494"/>
            <a:ext cx="225056" cy="312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Gerade Verbindung mit Pfeil 36">
            <a:extLst>
              <a:ext uri="{FF2B5EF4-FFF2-40B4-BE49-F238E27FC236}">
                <a16:creationId xmlns:a16="http://schemas.microsoft.com/office/drawing/2014/main" id="{9B5A7B41-9A30-02E5-9144-34765FADA70B}"/>
              </a:ext>
            </a:extLst>
          </p:cNvPr>
          <p:cNvCxnSpPr>
            <a:cxnSpLocks/>
          </p:cNvCxnSpPr>
          <p:nvPr/>
        </p:nvCxnSpPr>
        <p:spPr>
          <a:xfrm>
            <a:off x="6935248" y="2532933"/>
            <a:ext cx="534887" cy="5637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Gerade Verbindung mit Pfeil 38">
            <a:extLst>
              <a:ext uri="{FF2B5EF4-FFF2-40B4-BE49-F238E27FC236}">
                <a16:creationId xmlns:a16="http://schemas.microsoft.com/office/drawing/2014/main" id="{BC1633BC-2278-1FAE-D49B-B95D456CD455}"/>
              </a:ext>
            </a:extLst>
          </p:cNvPr>
          <p:cNvCxnSpPr>
            <a:cxnSpLocks/>
          </p:cNvCxnSpPr>
          <p:nvPr/>
        </p:nvCxnSpPr>
        <p:spPr>
          <a:xfrm>
            <a:off x="8172723" y="4797988"/>
            <a:ext cx="451007" cy="1131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1" name="Pfeil nach oben 40">
            <a:extLst>
              <a:ext uri="{FF2B5EF4-FFF2-40B4-BE49-F238E27FC236}">
                <a16:creationId xmlns:a16="http://schemas.microsoft.com/office/drawing/2014/main" id="{37CEE7FA-B390-2D0C-2C38-7318FE71F7B9}"/>
              </a:ext>
            </a:extLst>
          </p:cNvPr>
          <p:cNvSpPr/>
          <p:nvPr/>
        </p:nvSpPr>
        <p:spPr>
          <a:xfrm rot="10800000">
            <a:off x="4970470" y="4685829"/>
            <a:ext cx="257175" cy="44136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42" name="Pfeil nach oben 41">
            <a:extLst>
              <a:ext uri="{FF2B5EF4-FFF2-40B4-BE49-F238E27FC236}">
                <a16:creationId xmlns:a16="http://schemas.microsoft.com/office/drawing/2014/main" id="{7D85EE73-45B4-FC68-A62B-C40F008DD9E3}"/>
              </a:ext>
            </a:extLst>
          </p:cNvPr>
          <p:cNvSpPr/>
          <p:nvPr/>
        </p:nvSpPr>
        <p:spPr>
          <a:xfrm rot="16200000">
            <a:off x="3932660" y="4919315"/>
            <a:ext cx="116343" cy="79375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43" name="Pfeil nach oben 42">
            <a:extLst>
              <a:ext uri="{FF2B5EF4-FFF2-40B4-BE49-F238E27FC236}">
                <a16:creationId xmlns:a16="http://schemas.microsoft.com/office/drawing/2014/main" id="{086B049E-3EEB-53A8-3C39-B2BE0DAD5F40}"/>
              </a:ext>
            </a:extLst>
          </p:cNvPr>
          <p:cNvSpPr/>
          <p:nvPr/>
        </p:nvSpPr>
        <p:spPr>
          <a:xfrm rot="14037269">
            <a:off x="4529681" y="5332869"/>
            <a:ext cx="102724" cy="40346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46" name="Pfeil nach oben 45">
            <a:extLst>
              <a:ext uri="{FF2B5EF4-FFF2-40B4-BE49-F238E27FC236}">
                <a16:creationId xmlns:a16="http://schemas.microsoft.com/office/drawing/2014/main" id="{8FD3C81F-039D-F497-841A-F2E545FADF59}"/>
              </a:ext>
            </a:extLst>
          </p:cNvPr>
          <p:cNvSpPr/>
          <p:nvPr/>
        </p:nvSpPr>
        <p:spPr>
          <a:xfrm rot="8451416">
            <a:off x="5740348" y="5481894"/>
            <a:ext cx="102724" cy="40346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cxnSp>
        <p:nvCxnSpPr>
          <p:cNvPr id="47" name="Gerade Verbindung mit Pfeil 46">
            <a:extLst>
              <a:ext uri="{FF2B5EF4-FFF2-40B4-BE49-F238E27FC236}">
                <a16:creationId xmlns:a16="http://schemas.microsoft.com/office/drawing/2014/main" id="{B1C19E01-5A59-DC82-EF1D-0AB7DF89A160}"/>
              </a:ext>
            </a:extLst>
          </p:cNvPr>
          <p:cNvCxnSpPr>
            <a:cxnSpLocks/>
          </p:cNvCxnSpPr>
          <p:nvPr/>
        </p:nvCxnSpPr>
        <p:spPr>
          <a:xfrm>
            <a:off x="4140303" y="5837516"/>
            <a:ext cx="0" cy="395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Gerade Verbindung mit Pfeil 48">
            <a:extLst>
              <a:ext uri="{FF2B5EF4-FFF2-40B4-BE49-F238E27FC236}">
                <a16:creationId xmlns:a16="http://schemas.microsoft.com/office/drawing/2014/main" id="{577E470D-D506-470E-D098-A1717ECE0AB1}"/>
              </a:ext>
            </a:extLst>
          </p:cNvPr>
          <p:cNvCxnSpPr>
            <a:cxnSpLocks/>
          </p:cNvCxnSpPr>
          <p:nvPr/>
        </p:nvCxnSpPr>
        <p:spPr>
          <a:xfrm>
            <a:off x="4387709" y="6510778"/>
            <a:ext cx="0" cy="395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Gerade Verbindung mit Pfeil 49">
            <a:extLst>
              <a:ext uri="{FF2B5EF4-FFF2-40B4-BE49-F238E27FC236}">
                <a16:creationId xmlns:a16="http://schemas.microsoft.com/office/drawing/2014/main" id="{B81EB720-BAFD-7CD4-A425-205D1DA0AC99}"/>
              </a:ext>
            </a:extLst>
          </p:cNvPr>
          <p:cNvCxnSpPr>
            <a:cxnSpLocks/>
          </p:cNvCxnSpPr>
          <p:nvPr/>
        </p:nvCxnSpPr>
        <p:spPr>
          <a:xfrm flipH="1">
            <a:off x="2442977" y="5442128"/>
            <a:ext cx="325244" cy="2414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Gerade Verbindung mit Pfeil 51">
            <a:extLst>
              <a:ext uri="{FF2B5EF4-FFF2-40B4-BE49-F238E27FC236}">
                <a16:creationId xmlns:a16="http://schemas.microsoft.com/office/drawing/2014/main" id="{F900EB18-5CC3-0126-7AF7-CC32012A8AF6}"/>
              </a:ext>
            </a:extLst>
          </p:cNvPr>
          <p:cNvCxnSpPr>
            <a:cxnSpLocks/>
          </p:cNvCxnSpPr>
          <p:nvPr/>
        </p:nvCxnSpPr>
        <p:spPr>
          <a:xfrm flipH="1">
            <a:off x="2616425" y="5562877"/>
            <a:ext cx="331920" cy="8076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Gerade Verbindung mit Pfeil 53">
            <a:extLst>
              <a:ext uri="{FF2B5EF4-FFF2-40B4-BE49-F238E27FC236}">
                <a16:creationId xmlns:a16="http://schemas.microsoft.com/office/drawing/2014/main" id="{20CDE612-28DF-F23C-2C75-006196A171AA}"/>
              </a:ext>
            </a:extLst>
          </p:cNvPr>
          <p:cNvCxnSpPr>
            <a:cxnSpLocks/>
          </p:cNvCxnSpPr>
          <p:nvPr/>
        </p:nvCxnSpPr>
        <p:spPr>
          <a:xfrm flipH="1" flipV="1">
            <a:off x="2465487" y="5081193"/>
            <a:ext cx="244895" cy="919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7" name="Pfeil nach oben 56">
            <a:extLst>
              <a:ext uri="{FF2B5EF4-FFF2-40B4-BE49-F238E27FC236}">
                <a16:creationId xmlns:a16="http://schemas.microsoft.com/office/drawing/2014/main" id="{BE6D39EE-D78C-CF45-F64C-8E80A6F23110}"/>
              </a:ext>
            </a:extLst>
          </p:cNvPr>
          <p:cNvSpPr/>
          <p:nvPr/>
        </p:nvSpPr>
        <p:spPr>
          <a:xfrm rot="17853792">
            <a:off x="2899132" y="4041851"/>
            <a:ext cx="257175" cy="55051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58" name="Pfeil nach oben 57">
            <a:extLst>
              <a:ext uri="{FF2B5EF4-FFF2-40B4-BE49-F238E27FC236}">
                <a16:creationId xmlns:a16="http://schemas.microsoft.com/office/drawing/2014/main" id="{ABC0F3A9-6035-F119-CCDF-1D98FB059C31}"/>
              </a:ext>
            </a:extLst>
          </p:cNvPr>
          <p:cNvSpPr/>
          <p:nvPr/>
        </p:nvSpPr>
        <p:spPr>
          <a:xfrm rot="16200000">
            <a:off x="1802581" y="3826738"/>
            <a:ext cx="102724" cy="40346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cxnSp>
        <p:nvCxnSpPr>
          <p:cNvPr id="59" name="Gerade Verbindung mit Pfeil 58">
            <a:extLst>
              <a:ext uri="{FF2B5EF4-FFF2-40B4-BE49-F238E27FC236}">
                <a16:creationId xmlns:a16="http://schemas.microsoft.com/office/drawing/2014/main" id="{233F6DB8-8AB8-1670-7E41-FB5AAC4D30F4}"/>
              </a:ext>
            </a:extLst>
          </p:cNvPr>
          <p:cNvCxnSpPr>
            <a:cxnSpLocks/>
            <a:stCxn id="12" idx="0"/>
          </p:cNvCxnSpPr>
          <p:nvPr/>
        </p:nvCxnSpPr>
        <p:spPr>
          <a:xfrm flipH="1" flipV="1">
            <a:off x="1049158" y="3545591"/>
            <a:ext cx="107092" cy="2644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Gerade Verbindung mit Pfeil 60">
            <a:extLst>
              <a:ext uri="{FF2B5EF4-FFF2-40B4-BE49-F238E27FC236}">
                <a16:creationId xmlns:a16="http://schemas.microsoft.com/office/drawing/2014/main" id="{F1E03DA3-C54A-1003-9DCD-C92F9FE4ADE7}"/>
              </a:ext>
            </a:extLst>
          </p:cNvPr>
          <p:cNvCxnSpPr>
            <a:cxnSpLocks/>
          </p:cNvCxnSpPr>
          <p:nvPr/>
        </p:nvCxnSpPr>
        <p:spPr>
          <a:xfrm>
            <a:off x="7592787" y="6185854"/>
            <a:ext cx="291125" cy="184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Pfeil nach oben 26">
            <a:extLst>
              <a:ext uri="{FF2B5EF4-FFF2-40B4-BE49-F238E27FC236}">
                <a16:creationId xmlns:a16="http://schemas.microsoft.com/office/drawing/2014/main" id="{2CB987C6-33F9-4AAB-2E90-0612E6DC86B0}"/>
              </a:ext>
            </a:extLst>
          </p:cNvPr>
          <p:cNvSpPr/>
          <p:nvPr/>
        </p:nvSpPr>
        <p:spPr>
          <a:xfrm rot="-2340000">
            <a:off x="3517101" y="2960026"/>
            <a:ext cx="229764" cy="117181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wrap="square" lIns="73152" rIns="73152" rtlCol="0" anchor="ctr"/>
          <a:lstStyle/>
          <a:p>
            <a:pPr algn="ctr"/>
            <a:endParaRPr lang="de-DE"/>
          </a:p>
        </p:txBody>
      </p:sp>
      <p:sp>
        <p:nvSpPr>
          <p:cNvPr id="30" name="Textfeld 29">
            <a:extLst>
              <a:ext uri="{FF2B5EF4-FFF2-40B4-BE49-F238E27FC236}">
                <a16:creationId xmlns:a16="http://schemas.microsoft.com/office/drawing/2014/main" id="{AFED803F-FFE5-9E08-D0FB-CC7202E60CD8}"/>
              </a:ext>
            </a:extLst>
          </p:cNvPr>
          <p:cNvSpPr txBox="1"/>
          <p:nvPr/>
        </p:nvSpPr>
        <p:spPr>
          <a:xfrm>
            <a:off x="2267763" y="2632001"/>
            <a:ext cx="924933" cy="461665"/>
          </a:xfrm>
          <a:prstGeom prst="rect">
            <a:avLst/>
          </a:prstGeom>
          <a:noFill/>
        </p:spPr>
        <p:txBody>
          <a:bodyPr wrap="square" lIns="73152" rIns="73152" rtlCol="0">
            <a:spAutoFit/>
          </a:bodyPr>
          <a:lstStyle/>
          <a:p>
            <a:r>
              <a:rPr lang="de-DE" sz="2100" b="1">
                <a:solidFill>
                  <a:srgbClr val="394B2D"/>
                </a:solidFill>
                <a:latin typeface="Aptos"/>
              </a:rPr>
              <a:t>Darm</a:t>
            </a:r>
            <a:endParaRPr lang="de-DE"/>
          </a:p>
        </p:txBody>
      </p:sp>
      <p:sp>
        <p:nvSpPr>
          <p:cNvPr id="127"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Immunbiologie · Übersicht</a:t>
            </a:r>
          </a:p>
        </p:txBody>
      </p:sp>
      <p:sp>
        <p:nvSpPr>
          <p:cNvPr id="129"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Architektur des Immunsystems: Barrieren &amp; Abwehrlinien</a:t>
            </a:r>
          </a:p>
        </p:txBody>
      </p:sp>
      <p:sp>
        <p:nvSpPr>
          <p:cNvPr id="130"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Zusammenspiel von anatomischen Eintrittspforten (Haut, Magen, Schleimhäute, Darm) und angeborener/adaptiver Abwehr</a:t>
            </a:r>
          </a:p>
        </p:txBody>
      </p:sp>
      <p:sp>
        <p:nvSpPr>
          <p:cNvPr id="131"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33"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05</a:t>
            </a:r>
          </a:p>
        </p:txBody>
      </p:sp>
    </p:spTree>
    <p:extLst>
      <p:ext uri="{BB962C8B-B14F-4D97-AF65-F5344CB8AC3E}">
        <p14:creationId xmlns:p14="http://schemas.microsoft.com/office/powerpoint/2010/main" val="264051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80">
                                          <p:stCondLst>
                                            <p:cond delay="0"/>
                                          </p:stCondLst>
                                        </p:cTn>
                                        <p:tgtEl>
                                          <p:spTgt spid="16"/>
                                        </p:tgtEl>
                                      </p:cBhvr>
                                    </p:animEffect>
                                    <p:anim calcmode="lin" valueType="num">
                                      <p:cBhvr>
                                        <p:cTn id="1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4" dur="26">
                                          <p:stCondLst>
                                            <p:cond delay="650"/>
                                          </p:stCondLst>
                                        </p:cTn>
                                        <p:tgtEl>
                                          <p:spTgt spid="16"/>
                                        </p:tgtEl>
                                      </p:cBhvr>
                                      <p:to x="100000" y="60000"/>
                                    </p:animScale>
                                    <p:animScale>
                                      <p:cBhvr>
                                        <p:cTn id="25" dur="166" decel="50000">
                                          <p:stCondLst>
                                            <p:cond delay="676"/>
                                          </p:stCondLst>
                                        </p:cTn>
                                        <p:tgtEl>
                                          <p:spTgt spid="16"/>
                                        </p:tgtEl>
                                      </p:cBhvr>
                                      <p:to x="100000" y="100000"/>
                                    </p:animScale>
                                    <p:animScale>
                                      <p:cBhvr>
                                        <p:cTn id="26" dur="26">
                                          <p:stCondLst>
                                            <p:cond delay="1312"/>
                                          </p:stCondLst>
                                        </p:cTn>
                                        <p:tgtEl>
                                          <p:spTgt spid="16"/>
                                        </p:tgtEl>
                                      </p:cBhvr>
                                      <p:to x="100000" y="80000"/>
                                    </p:animScale>
                                    <p:animScale>
                                      <p:cBhvr>
                                        <p:cTn id="27" dur="166" decel="50000">
                                          <p:stCondLst>
                                            <p:cond delay="1338"/>
                                          </p:stCondLst>
                                        </p:cTn>
                                        <p:tgtEl>
                                          <p:spTgt spid="16"/>
                                        </p:tgtEl>
                                      </p:cBhvr>
                                      <p:to x="100000" y="100000"/>
                                    </p:animScale>
                                    <p:animScale>
                                      <p:cBhvr>
                                        <p:cTn id="28" dur="26">
                                          <p:stCondLst>
                                            <p:cond delay="1642"/>
                                          </p:stCondLst>
                                        </p:cTn>
                                        <p:tgtEl>
                                          <p:spTgt spid="16"/>
                                        </p:tgtEl>
                                      </p:cBhvr>
                                      <p:to x="100000" y="90000"/>
                                    </p:animScale>
                                    <p:animScale>
                                      <p:cBhvr>
                                        <p:cTn id="29" dur="166" decel="50000">
                                          <p:stCondLst>
                                            <p:cond delay="1668"/>
                                          </p:stCondLst>
                                        </p:cTn>
                                        <p:tgtEl>
                                          <p:spTgt spid="16"/>
                                        </p:tgtEl>
                                      </p:cBhvr>
                                      <p:to x="100000" y="100000"/>
                                    </p:animScale>
                                    <p:animScale>
                                      <p:cBhvr>
                                        <p:cTn id="30" dur="26">
                                          <p:stCondLst>
                                            <p:cond delay="1808"/>
                                          </p:stCondLst>
                                        </p:cTn>
                                        <p:tgtEl>
                                          <p:spTgt spid="16"/>
                                        </p:tgtEl>
                                      </p:cBhvr>
                                      <p:to x="100000" y="95000"/>
                                    </p:animScale>
                                    <p:animScale>
                                      <p:cBhvr>
                                        <p:cTn id="31" dur="166" decel="50000">
                                          <p:stCondLst>
                                            <p:cond delay="1834"/>
                                          </p:stCondLst>
                                        </p:cTn>
                                        <p:tgtEl>
                                          <p:spTgt spid="16"/>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49" presetClass="entr" presetSubtype="0" decel="10000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1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17" presetClass="entr" presetSubtype="1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900" decel="100000" fill="hold"/>
                                        <p:tgtEl>
                                          <p:spTgt spid="10"/>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5"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2000"/>
                                        <p:tgtEl>
                                          <p:spTgt spid="14"/>
                                        </p:tgtEl>
                                      </p:cBhvr>
                                    </p:animEffect>
                                    <p:anim calcmode="lin" valueType="num">
                                      <p:cBhvr>
                                        <p:cTn id="78" dur="2000" fill="hold"/>
                                        <p:tgtEl>
                                          <p:spTgt spid="14"/>
                                        </p:tgtEl>
                                        <p:attrNameLst>
                                          <p:attrName>style.rotation</p:attrName>
                                        </p:attrNameLst>
                                      </p:cBhvr>
                                      <p:tavLst>
                                        <p:tav tm="0">
                                          <p:val>
                                            <p:fltVal val="720"/>
                                          </p:val>
                                        </p:tav>
                                        <p:tav tm="100000">
                                          <p:val>
                                            <p:fltVal val="0"/>
                                          </p:val>
                                        </p:tav>
                                      </p:tavLst>
                                    </p:anim>
                                    <p:anim calcmode="lin" valueType="num">
                                      <p:cBhvr>
                                        <p:cTn id="79" dur="2000" fill="hold"/>
                                        <p:tgtEl>
                                          <p:spTgt spid="14"/>
                                        </p:tgtEl>
                                        <p:attrNameLst>
                                          <p:attrName>ppt_h</p:attrName>
                                        </p:attrNameLst>
                                      </p:cBhvr>
                                      <p:tavLst>
                                        <p:tav tm="0">
                                          <p:val>
                                            <p:fltVal val="0"/>
                                          </p:val>
                                        </p:tav>
                                        <p:tav tm="100000">
                                          <p:val>
                                            <p:strVal val="#ppt_h"/>
                                          </p:val>
                                        </p:tav>
                                      </p:tavLst>
                                    </p:anim>
                                    <p:anim calcmode="lin" valueType="num">
                                      <p:cBhvr>
                                        <p:cTn id="80" dur="2000" fill="hold"/>
                                        <p:tgtEl>
                                          <p:spTgt spid="14"/>
                                        </p:tgtEl>
                                        <p:attrNameLst>
                                          <p:attrName>ppt_w</p:attrName>
                                        </p:attrNameLst>
                                      </p:cBhvr>
                                      <p:tavLst>
                                        <p:tav tm="0">
                                          <p:val>
                                            <p:fltVal val="0"/>
                                          </p:val>
                                        </p:tav>
                                        <p:tav tm="100000">
                                          <p:val>
                                            <p:strVal val="#ppt_w"/>
                                          </p:val>
                                        </p:tav>
                                      </p:tavLst>
                                    </p:anim>
                                  </p:childTnLst>
                                </p:cTn>
                              </p:par>
                            </p:childTnLst>
                          </p:cTn>
                        </p:par>
                      </p:childTnLst>
                    </p:cTn>
                  </p:par>
                  <p:par>
                    <p:cTn id="81" fill="hold">
                      <p:stCondLst>
                        <p:cond delay="indefinite"/>
                      </p:stCondLst>
                      <p:childTnLst>
                        <p:par>
                          <p:cTn id="82" fill="hold">
                            <p:stCondLst>
                              <p:cond delay="0"/>
                            </p:stCondLst>
                            <p:childTnLst>
                              <p:par>
                                <p:cTn id="83" presetID="12" presetClass="entr" presetSubtype="4" fill="hold" grpId="0" nodeType="click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p:tgtEl>
                                          <p:spTgt spid="20"/>
                                        </p:tgtEl>
                                        <p:attrNameLst>
                                          <p:attrName>ppt_y</p:attrName>
                                        </p:attrNameLst>
                                      </p:cBhvr>
                                      <p:tavLst>
                                        <p:tav tm="0">
                                          <p:val>
                                            <p:strVal val="#ppt_y+#ppt_h*1.125000"/>
                                          </p:val>
                                        </p:tav>
                                        <p:tav tm="100000">
                                          <p:val>
                                            <p:strVal val="#ppt_y"/>
                                          </p:val>
                                        </p:tav>
                                      </p:tavLst>
                                    </p:anim>
                                    <p:animEffect transition="in" filter="wipe(up)">
                                      <p:cBhvr>
                                        <p:cTn id="86" dur="500"/>
                                        <p:tgtEl>
                                          <p:spTgt spid="20"/>
                                        </p:tgtEl>
                                      </p:cBhvr>
                                    </p:animEffect>
                                  </p:childTnLst>
                                </p:cTn>
                              </p:par>
                            </p:childTnLst>
                          </p:cTn>
                        </p:par>
                      </p:childTnLst>
                    </p:cTn>
                  </p:par>
                  <p:par>
                    <p:cTn id="87" fill="hold">
                      <p:stCondLst>
                        <p:cond delay="indefinite"/>
                      </p:stCondLst>
                      <p:childTnLst>
                        <p:par>
                          <p:cTn id="88" fill="hold">
                            <p:stCondLst>
                              <p:cond delay="0"/>
                            </p:stCondLst>
                            <p:childTnLst>
                              <p:par>
                                <p:cTn id="89" presetID="1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p:tgtEl>
                                          <p:spTgt spid="19"/>
                                        </p:tgtEl>
                                        <p:attrNameLst>
                                          <p:attrName>ppt_y</p:attrName>
                                        </p:attrNameLst>
                                      </p:cBhvr>
                                      <p:tavLst>
                                        <p:tav tm="0">
                                          <p:val>
                                            <p:strVal val="#ppt_y+#ppt_h*1.125000"/>
                                          </p:val>
                                        </p:tav>
                                        <p:tav tm="100000">
                                          <p:val>
                                            <p:strVal val="#ppt_y"/>
                                          </p:val>
                                        </p:tav>
                                      </p:tavLst>
                                    </p:anim>
                                    <p:animEffect transition="in" filter="wipe(up)">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barn(inVertical)">
                                      <p:cBhvr>
                                        <p:cTn id="101" dur="500"/>
                                        <p:tgtEl>
                                          <p:spTgt spid="22"/>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barn(inVertical)">
                                      <p:cBhvr>
                                        <p:cTn id="106" dur="500"/>
                                        <p:tgtEl>
                                          <p:spTgt spid="25"/>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barn(inVertical)">
                                      <p:cBhvr>
                                        <p:cTn id="111" dur="500"/>
                                        <p:tgtEl>
                                          <p:spTgt spid="23"/>
                                        </p:tgtEl>
                                      </p:cBhvr>
                                    </p:animEffect>
                                  </p:childTnLst>
                                </p:cTn>
                              </p:par>
                            </p:childTnLst>
                          </p:cTn>
                        </p:par>
                      </p:childTnLst>
                    </p:cTn>
                  </p:par>
                  <p:par>
                    <p:cTn id="112" fill="hold">
                      <p:stCondLst>
                        <p:cond delay="indefinite"/>
                      </p:stCondLst>
                      <p:childTnLst>
                        <p:par>
                          <p:cTn id="113" fill="hold">
                            <p:stCondLst>
                              <p:cond delay="0"/>
                            </p:stCondLst>
                            <p:childTnLst>
                              <p:par>
                                <p:cTn id="114" presetID="6" presetClass="entr" presetSubtype="16" fill="hold" grpId="0" nodeType="click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circle(in)">
                                      <p:cBhvr>
                                        <p:cTn id="116" dur="2000"/>
                                        <p:tgtEl>
                                          <p:spTgt spid="24"/>
                                        </p:tgtEl>
                                      </p:cBhvr>
                                    </p:animEffect>
                                  </p:childTnLst>
                                </p:cTn>
                              </p:par>
                            </p:childTnLst>
                          </p:cTn>
                        </p:par>
                      </p:childTnLst>
                    </p:cTn>
                  </p:par>
                  <p:par>
                    <p:cTn id="117" fill="hold">
                      <p:stCondLst>
                        <p:cond delay="indefinite"/>
                      </p:stCondLst>
                      <p:childTnLst>
                        <p:par>
                          <p:cTn id="118" fill="hold">
                            <p:stCondLst>
                              <p:cond delay="0"/>
                            </p:stCondLst>
                            <p:childTnLst>
                              <p:par>
                                <p:cTn id="119" presetID="18" presetClass="entr" presetSubtype="12" fill="hold" grpId="0" nodeType="click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strips(downLeft)">
                                      <p:cBhvr>
                                        <p:cTn id="121" dur="500"/>
                                        <p:tgtEl>
                                          <p:spTgt spid="12"/>
                                        </p:tgtEl>
                                      </p:cBhvr>
                                    </p:animEffect>
                                  </p:childTnLst>
                                </p:cTn>
                              </p:par>
                            </p:childTnLst>
                          </p:cTn>
                        </p:par>
                      </p:childTnLst>
                    </p:cTn>
                  </p:par>
                  <p:par>
                    <p:cTn id="122" fill="hold">
                      <p:stCondLst>
                        <p:cond delay="indefinite"/>
                      </p:stCondLst>
                      <p:childTnLst>
                        <p:par>
                          <p:cTn id="123" fill="hold">
                            <p:stCondLst>
                              <p:cond delay="0"/>
                            </p:stCondLst>
                            <p:childTnLst>
                              <p:par>
                                <p:cTn id="124" presetID="20" presetClass="entr" presetSubtype="0" fill="hold" grpId="0" nodeType="clickEffect">
                                  <p:stCondLst>
                                    <p:cond delay="0"/>
                                  </p:stCondLst>
                                  <p:childTnLst>
                                    <p:set>
                                      <p:cBhvr>
                                        <p:cTn id="125" dur="1" fill="hold">
                                          <p:stCondLst>
                                            <p:cond delay="0"/>
                                          </p:stCondLst>
                                        </p:cTn>
                                        <p:tgtEl>
                                          <p:spTgt spid="13"/>
                                        </p:tgtEl>
                                        <p:attrNameLst>
                                          <p:attrName>style.visibility</p:attrName>
                                        </p:attrNameLst>
                                      </p:cBhvr>
                                      <p:to>
                                        <p:strVal val="visible"/>
                                      </p:to>
                                    </p:set>
                                    <p:animEffect transition="in" filter="wedge">
                                      <p:cBhvr>
                                        <p:cTn id="12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1693D69B-D537-F1F1-1773-96C7ACFE7EB8}"/>
            </a:ext>
          </a:extLst>
        </p:cNvPr>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Orthomolekulare Medizin</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Vitamine: Fettlösliche &amp; wasserlösliche Regulatoren</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Systematische Einteilung, Speicherverhalten und immunologische Schlüsselfunktionen im Winter</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06</a:t>
            </a:r>
          </a:p>
        </p:txBody>
      </p:sp>
      <p:sp>
        <p:nvSpPr>
          <p:cNvPr id="9" name="CardBg"/>
          <p:cNvSpPr/>
          <p:nvPr/>
        </p:nvSpPr>
        <p:spPr>
          <a:xfrm>
            <a:off x="411480" y="1234440"/>
            <a:ext cx="4526280" cy="41605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270248" cy="397763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Fettlösliche Vitamine (EDEKA – speicherbar)</a:t>
            </a:r>
          </a:p>
          <a:p>
            <a:pPr>
              <a:spcAft>
                <a:spcPts val="350"/>
              </a:spcAft>
            </a:pPr>
            <a:r>
              <a:rPr sz="1150" b="1">
                <a:solidFill>
                  <a:srgbClr val="394B2D"/>
                </a:solidFill>
                <a:latin typeface="Aptos"/>
              </a:rPr>
              <a:t>Vitamin A (Retinol / β-Carotin):</a:t>
            </a:r>
            <a:r>
              <a:rPr sz="1150">
                <a:solidFill>
                  <a:srgbClr val="3B372E"/>
                </a:solidFill>
                <a:latin typeface="Aptos"/>
              </a:rPr>
              <a:t> Epithel- &amp; Schleimhautschutz («Schleimhaut-Vitamin»), Differenzierung von T- und B-Lymphozyten, Bildung von Mucinen im Respirationstrakt</a:t>
            </a:r>
          </a:p>
          <a:p>
            <a:pPr>
              <a:spcAft>
                <a:spcPts val="350"/>
              </a:spcAft>
            </a:pPr>
            <a:r>
              <a:rPr sz="1150" b="1">
                <a:solidFill>
                  <a:srgbClr val="394B2D"/>
                </a:solidFill>
                <a:latin typeface="Aptos"/>
              </a:rPr>
              <a:t>Vitamin D (Calciferol / Cholecalciferol):</a:t>
            </a:r>
            <a:r>
              <a:rPr sz="1150">
                <a:solidFill>
                  <a:srgbClr val="3B372E"/>
                </a:solidFill>
                <a:latin typeface="Aptos"/>
              </a:rPr>
              <a:t> Immunhormon; induziert körpereigene antimikrobielle Peptide (Cathelicidin, Defensine) und verhindert überschiessende Zytokinreaktionen</a:t>
            </a:r>
          </a:p>
          <a:p>
            <a:pPr>
              <a:spcAft>
                <a:spcPts val="350"/>
              </a:spcAft>
            </a:pPr>
            <a:r>
              <a:rPr sz="1150" b="1">
                <a:solidFill>
                  <a:srgbClr val="394B2D"/>
                </a:solidFill>
                <a:latin typeface="Aptos"/>
              </a:rPr>
              <a:t>Vitamin E (Tocopherole &amp; Tocotrienole):</a:t>
            </a:r>
            <a:r>
              <a:rPr sz="1150">
                <a:solidFill>
                  <a:srgbClr val="3B372E"/>
                </a:solidFill>
                <a:latin typeface="Aptos"/>
              </a:rPr>
              <a:t> Wichtigstes lipophiles Membran-Antioxidans; schützt Immunzellmembranen vor Lipidperoxidation</a:t>
            </a:r>
          </a:p>
          <a:p>
            <a:pPr>
              <a:spcAft>
                <a:spcPts val="350"/>
              </a:spcAft>
            </a:pPr>
            <a:r>
              <a:rPr sz="1150" b="1">
                <a:solidFill>
                  <a:srgbClr val="394B2D"/>
                </a:solidFill>
                <a:latin typeface="Aptos"/>
              </a:rPr>
              <a:t>Vitamin K (Phyllochinon K1 / Menachinon K2):</a:t>
            </a:r>
            <a:r>
              <a:rPr sz="1150">
                <a:solidFill>
                  <a:srgbClr val="3B372E"/>
                </a:solidFill>
                <a:latin typeface="Aptos"/>
              </a:rPr>
              <a:t> Blutgerinnung, Gefässschutz und synergistischer Partner von Vitamin D3 im Calciumstoffwechsel</a:t>
            </a:r>
          </a:p>
        </p:txBody>
      </p:sp>
      <p:sp>
        <p:nvSpPr>
          <p:cNvPr id="11" name="CardBg"/>
          <p:cNvSpPr/>
          <p:nvPr/>
        </p:nvSpPr>
        <p:spPr>
          <a:xfrm>
            <a:off x="5120640" y="1234440"/>
            <a:ext cx="4617720" cy="41605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397763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Wasserlösliche Vitamine (kaum Speicher ausser B12)</a:t>
            </a:r>
          </a:p>
          <a:p>
            <a:pPr>
              <a:spcAft>
                <a:spcPts val="350"/>
              </a:spcAft>
            </a:pPr>
            <a:r>
              <a:rPr sz="1150" b="1">
                <a:solidFill>
                  <a:srgbClr val="394B2D"/>
                </a:solidFill>
                <a:latin typeface="Aptos"/>
              </a:rPr>
              <a:t>Vitamin C (Ascorbinsäure):</a:t>
            </a:r>
            <a:r>
              <a:rPr sz="1150">
                <a:solidFill>
                  <a:srgbClr val="3B372E"/>
                </a:solidFill>
                <a:latin typeface="Aptos"/>
              </a:rPr>
              <a:t> Wichtigstes hydrophiles Antioxidans; reichert sich 50–100-fach in Leukozyten an, fördert Chemotaxis, Phagozytose und Kollagensynthese</a:t>
            </a:r>
          </a:p>
          <a:p>
            <a:pPr>
              <a:spcAft>
                <a:spcPts val="350"/>
              </a:spcAft>
            </a:pPr>
            <a:r>
              <a:rPr sz="1150">
                <a:solidFill>
                  <a:srgbClr val="3B372E"/>
                </a:solidFill>
                <a:latin typeface="Aptos"/>
              </a:rPr>
              <a:t>Vitamin B1 (Thiamin), B2 (Riboflavin), B3 (Niacin), B5 (Pantothensäure): Zentrale Coenzyme der mitochondrialen Energiegewinnung (ATP) und Schleimhautregeneration</a:t>
            </a:r>
          </a:p>
          <a:p>
            <a:pPr>
              <a:spcAft>
                <a:spcPts val="350"/>
              </a:spcAft>
            </a:pPr>
            <a:r>
              <a:rPr sz="1150" b="1">
                <a:solidFill>
                  <a:srgbClr val="394B2D"/>
                </a:solidFill>
                <a:latin typeface="Aptos"/>
              </a:rPr>
              <a:t>Vitamin B6 (Pyridoxin):</a:t>
            </a:r>
            <a:r>
              <a:rPr sz="1150">
                <a:solidFill>
                  <a:srgbClr val="3B372E"/>
                </a:solidFill>
                <a:latin typeface="Aptos"/>
              </a:rPr>
              <a:t> Schlüsselkofaktor im Aminosäurestoffwechsel und für die Lymphozytenproliferation</a:t>
            </a:r>
          </a:p>
          <a:p>
            <a:pPr>
              <a:spcAft>
                <a:spcPts val="350"/>
              </a:spcAft>
            </a:pPr>
            <a:r>
              <a:rPr sz="1150" b="1">
                <a:solidFill>
                  <a:srgbClr val="394B2D"/>
                </a:solidFill>
                <a:latin typeface="Aptos"/>
              </a:rPr>
              <a:t>Vitamin B9 (Folsäure / Folat) &amp; B12 (Cobalamin):</a:t>
            </a:r>
            <a:r>
              <a:rPr sz="1150">
                <a:solidFill>
                  <a:srgbClr val="3B372E"/>
                </a:solidFill>
                <a:latin typeface="Aptos"/>
              </a:rPr>
              <a:t> Essenziell für Zellteilung, DNA-Synthese und rasche klonale Expansion von Abwehrzellen</a:t>
            </a:r>
          </a:p>
        </p:txBody>
      </p:sp>
      <p:sp>
        <p:nvSpPr>
          <p:cNvPr id="13" name="CardBg"/>
          <p:cNvSpPr/>
          <p:nvPr/>
        </p:nvSpPr>
        <p:spPr>
          <a:xfrm>
            <a:off x="411480" y="5532120"/>
            <a:ext cx="9326880" cy="16002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liesstextBox"/>
          <p:cNvSpPr txBox="1"/>
          <p:nvPr/>
        </p:nvSpPr>
        <p:spPr>
          <a:xfrm>
            <a:off x="539496" y="5623559"/>
            <a:ext cx="9070848" cy="1417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Wirkprinzip der Antioxidanzien &amp; sekundären Pflanzenstoffe</a:t>
            </a:r>
          </a:p>
          <a:p>
            <a:pPr>
              <a:spcAft>
                <a:spcPts val="300"/>
              </a:spcAft>
            </a:pPr>
            <a:r>
              <a:rPr sz="1150">
                <a:solidFill>
                  <a:srgbClr val="3B372E"/>
                </a:solidFill>
                <a:latin typeface="Aptos"/>
              </a:rPr>
              <a:t>Freie Radikale (ROS) entstehen bei oxidativem Stress sowie während der Immunabwehr («Oxidative Burst» der Makrophagen). Vitamin C, Vitamin E und pflanzliche Polyphenole (Flavonoide, Anthocyane, Carotinoide) fangen überschüssige Radikale ab, regenerieren sich gegenseitig im Redox-Netzwerk und schützen das umliegende Gewebe vor Kollateralschäden.</a:t>
            </a:r>
          </a:p>
        </p:txBody>
      </p:sp>
    </p:spTree>
    <p:extLst>
      <p:ext uri="{BB962C8B-B14F-4D97-AF65-F5344CB8AC3E}">
        <p14:creationId xmlns:p14="http://schemas.microsoft.com/office/powerpoint/2010/main" val="415425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down)">
                                      <p:cBhvr>
                                        <p:cTn id="32" dur="4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down)">
                                      <p:cBhvr>
                                        <p:cTn id="37" dur="400"/>
                                        <p:tgtEl>
                                          <p:spTgt spid="1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2" end="2"/>
                                            </p:txEl>
                                          </p:spTgt>
                                        </p:tgtEl>
                                        <p:attrNameLst>
                                          <p:attrName>style.visibility</p:attrName>
                                        </p:attrNameLst>
                                      </p:cBhvr>
                                      <p:to>
                                        <p:strVal val="visible"/>
                                      </p:to>
                                    </p:set>
                                    <p:animEffect transition="in" filter="wipe(down)">
                                      <p:cBhvr>
                                        <p:cTn id="42" dur="400"/>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Effect transition="in" filter="wipe(down)">
                                      <p:cBhvr>
                                        <p:cTn id="47" dur="400"/>
                                        <p:tgtEl>
                                          <p:spTgt spid="1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4" end="4"/>
                                            </p:txEl>
                                          </p:spTgt>
                                        </p:tgtEl>
                                        <p:attrNameLst>
                                          <p:attrName>style.visibility</p:attrName>
                                        </p:attrNameLst>
                                      </p:cBhvr>
                                      <p:to>
                                        <p:strVal val="visible"/>
                                      </p:to>
                                    </p:set>
                                    <p:animEffect transition="in" filter="wipe(down)">
                                      <p:cBhvr>
                                        <p:cTn id="52" dur="4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F3BC20A2-1E7F-4EA3-080D-54B4662FAE8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F56BD8AD-05E3-9FA1-904B-6628974BAC9A}"/>
              </a:ext>
            </a:extLst>
          </p:cNvPr>
          <p:cNvPicPr>
            <a:picLocks noChangeAspect="1"/>
          </p:cNvPicPr>
          <p:nvPr/>
        </p:nvPicPr>
        <p:blipFill>
          <a:blip r:embed="rId3"/>
          <a:stretch>
            <a:fillRect/>
          </a:stretch>
        </p:blipFill>
        <p:spPr>
          <a:xfrm>
            <a:off x="411480" y="1234440"/>
            <a:ext cx="2834640" cy="1874519"/>
          </a:xfrm>
          <a:prstGeom prst="rect">
            <a:avLst/>
          </a:prstGeom>
          <a:noFill/>
          <a:ln>
            <a:noFill/>
          </a:ln>
        </p:spPr>
      </p:pic>
      <p:pic>
        <p:nvPicPr>
          <p:cNvPr id="5" name="Grafik 4">
            <a:extLst>
              <a:ext uri="{FF2B5EF4-FFF2-40B4-BE49-F238E27FC236}">
                <a16:creationId xmlns:a16="http://schemas.microsoft.com/office/drawing/2014/main" id="{DF110E28-3EB7-60FF-60A6-2D5D6BF3036F}"/>
              </a:ext>
            </a:extLst>
          </p:cNvPr>
          <p:cNvPicPr>
            <a:picLocks noChangeAspect="1"/>
          </p:cNvPicPr>
          <p:nvPr/>
        </p:nvPicPr>
        <p:blipFill>
          <a:blip r:embed="rId4"/>
          <a:stretch>
            <a:fillRect/>
          </a:stretch>
        </p:blipFill>
        <p:spPr>
          <a:xfrm>
            <a:off x="3337560" y="1234440"/>
            <a:ext cx="2834640" cy="1874519"/>
          </a:xfrm>
          <a:prstGeom prst="rect">
            <a:avLst/>
          </a:prstGeom>
          <a:noFill/>
          <a:ln>
            <a:noFill/>
          </a:ln>
        </p:spPr>
      </p:pic>
      <p:pic>
        <p:nvPicPr>
          <p:cNvPr id="6" name="Grafik 5">
            <a:extLst>
              <a:ext uri="{FF2B5EF4-FFF2-40B4-BE49-F238E27FC236}">
                <a16:creationId xmlns:a16="http://schemas.microsoft.com/office/drawing/2014/main" id="{4FE06CA6-E14C-8B7F-A848-B453AC56F7E0}"/>
              </a:ext>
            </a:extLst>
          </p:cNvPr>
          <p:cNvPicPr>
            <a:picLocks noChangeAspect="1"/>
          </p:cNvPicPr>
          <p:nvPr/>
        </p:nvPicPr>
        <p:blipFill>
          <a:blip r:embed="rId5"/>
          <a:stretch>
            <a:fillRect/>
          </a:stretch>
        </p:blipFill>
        <p:spPr>
          <a:xfrm>
            <a:off x="411480" y="3200400"/>
            <a:ext cx="2834640" cy="1874519"/>
          </a:xfrm>
          <a:prstGeom prst="rect">
            <a:avLst/>
          </a:prstGeom>
          <a:noFill/>
          <a:ln>
            <a:noFill/>
          </a:ln>
        </p:spPr>
      </p:pic>
      <p:pic>
        <p:nvPicPr>
          <p:cNvPr id="7" name="Grafik 6">
            <a:extLst>
              <a:ext uri="{FF2B5EF4-FFF2-40B4-BE49-F238E27FC236}">
                <a16:creationId xmlns:a16="http://schemas.microsoft.com/office/drawing/2014/main" id="{97EC6D06-E774-108E-14B8-B0C4045DD7BA}"/>
              </a:ext>
            </a:extLst>
          </p:cNvPr>
          <p:cNvPicPr>
            <a:picLocks noChangeAspect="1"/>
          </p:cNvPicPr>
          <p:nvPr/>
        </p:nvPicPr>
        <p:blipFill>
          <a:blip r:embed="rId6"/>
          <a:stretch>
            <a:fillRect/>
          </a:stretch>
        </p:blipFill>
        <p:spPr>
          <a:xfrm>
            <a:off x="3337560" y="3200400"/>
            <a:ext cx="2834640" cy="1874519"/>
          </a:xfrm>
          <a:prstGeom prst="rect">
            <a:avLst/>
          </a:prstGeom>
          <a:noFill/>
          <a:ln>
            <a:noFill/>
          </a:ln>
        </p:spPr>
      </p:pic>
      <p:pic>
        <p:nvPicPr>
          <p:cNvPr id="8" name="Grafik 7">
            <a:extLst>
              <a:ext uri="{FF2B5EF4-FFF2-40B4-BE49-F238E27FC236}">
                <a16:creationId xmlns:a16="http://schemas.microsoft.com/office/drawing/2014/main" id="{12538B51-4391-90F4-8F96-2BE4C29CC47A}"/>
              </a:ext>
            </a:extLst>
          </p:cNvPr>
          <p:cNvPicPr>
            <a:picLocks noChangeAspect="1"/>
          </p:cNvPicPr>
          <p:nvPr/>
        </p:nvPicPr>
        <p:blipFill>
          <a:blip r:embed="rId7"/>
          <a:srcRect l="130" t="139" r="6820" b="361"/>
          <a:stretch>
            <a:fillRect/>
          </a:stretch>
        </p:blipFill>
        <p:spPr>
          <a:xfrm>
            <a:off x="411480" y="5166360"/>
            <a:ext cx="1828800" cy="1920240"/>
          </a:xfrm>
          <a:prstGeom prst="rect">
            <a:avLst/>
          </a:prstGeom>
          <a:noFill/>
          <a:ln>
            <a:noFill/>
          </a:ln>
        </p:spPr>
      </p:pic>
      <p:pic>
        <p:nvPicPr>
          <p:cNvPr id="9" name="Grafik 8">
            <a:extLst>
              <a:ext uri="{FF2B5EF4-FFF2-40B4-BE49-F238E27FC236}">
                <a16:creationId xmlns:a16="http://schemas.microsoft.com/office/drawing/2014/main" id="{DE23604D-70AB-637B-97BF-518212C2787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2331720" y="5166360"/>
            <a:ext cx="1828800" cy="1920240"/>
          </a:xfrm>
          <a:prstGeom prst="rect">
            <a:avLst/>
          </a:prstGeom>
        </p:spPr>
      </p:pic>
      <p:pic>
        <p:nvPicPr>
          <p:cNvPr id="12" name="Grafik 11">
            <a:extLst>
              <a:ext uri="{FF2B5EF4-FFF2-40B4-BE49-F238E27FC236}">
                <a16:creationId xmlns:a16="http://schemas.microsoft.com/office/drawing/2014/main" id="{D2C246F5-51B4-FCFF-862B-BBABB5731F38}"/>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251960" y="5166360"/>
            <a:ext cx="1920240" cy="1920240"/>
          </a:xfrm>
          <a:prstGeom prst="rect">
            <a:avLst/>
          </a:prstGeom>
        </p:spPr>
      </p:pic>
      <p:sp>
        <p:nvSpPr>
          <p:cNvPr id="13"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Vitamine · Phytamin-Quellen</a:t>
            </a:r>
          </a:p>
        </p:txBody>
      </p:sp>
      <p:sp>
        <p:nvSpPr>
          <p:cNvPr id="15"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Vitamin C: Natürliche Spitzenreiter in Früchten &amp; Gemüse</a:t>
            </a:r>
          </a:p>
        </p:txBody>
      </p:sp>
      <p:sp>
        <p:nvSpPr>
          <p:cNvPr id="16"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Vergleich des Ascorbinsäure-Gehalts (mg pro 100 g Frischgewicht) und Synergie mit Bioflavonoiden</a:t>
            </a:r>
          </a:p>
        </p:txBody>
      </p:sp>
      <p:sp>
        <p:nvSpPr>
          <p:cNvPr id="17"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9"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07</a:t>
            </a:r>
          </a:p>
        </p:txBody>
      </p:sp>
      <p:sp>
        <p:nvSpPr>
          <p:cNvPr id="20" name="CardBg"/>
          <p:cNvSpPr/>
          <p:nvPr/>
        </p:nvSpPr>
        <p:spPr>
          <a:xfrm>
            <a:off x="6309360" y="1234440"/>
            <a:ext cx="342900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LineAnimBox"/>
          <p:cNvSpPr txBox="1"/>
          <p:nvPr/>
        </p:nvSpPr>
        <p:spPr>
          <a:xfrm>
            <a:off x="6437376" y="1325880"/>
            <a:ext cx="3172968" cy="56692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Vitamin-C-Gehalt (mg / 100 g)</a:t>
            </a:r>
          </a:p>
          <a:p>
            <a:pPr>
              <a:spcAft>
                <a:spcPts val="350"/>
              </a:spcAft>
            </a:pPr>
            <a:r>
              <a:rPr sz="1150" b="1">
                <a:solidFill>
                  <a:srgbClr val="394B2D"/>
                </a:solidFill>
                <a:latin typeface="Aptos"/>
              </a:rPr>
              <a:t>Acerola-Kirsche:</a:t>
            </a:r>
            <a:r>
              <a:rPr sz="1150">
                <a:solidFill>
                  <a:srgbClr val="3B372E"/>
                </a:solidFill>
                <a:latin typeface="Aptos"/>
              </a:rPr>
              <a:t> 1'500–2'000 mg (Spitzenreiter)</a:t>
            </a:r>
          </a:p>
          <a:p>
            <a:pPr>
              <a:spcAft>
                <a:spcPts val="350"/>
              </a:spcAft>
            </a:pPr>
            <a:r>
              <a:rPr sz="1150" b="1">
                <a:solidFill>
                  <a:srgbClr val="394B2D"/>
                </a:solidFill>
                <a:latin typeface="Aptos"/>
              </a:rPr>
              <a:t>Hagebutte (Rosa canina):</a:t>
            </a:r>
            <a:r>
              <a:rPr sz="1150">
                <a:solidFill>
                  <a:srgbClr val="3B372E"/>
                </a:solidFill>
                <a:latin typeface="Aptos"/>
              </a:rPr>
              <a:t> 500–1'200 mg frisch (getrocknet bis 2'400 mg!)</a:t>
            </a:r>
          </a:p>
          <a:p>
            <a:pPr>
              <a:spcAft>
                <a:spcPts val="350"/>
              </a:spcAft>
            </a:pPr>
            <a:r>
              <a:rPr sz="1150" b="1">
                <a:solidFill>
                  <a:srgbClr val="394B2D"/>
                </a:solidFill>
                <a:latin typeface="Aptos"/>
              </a:rPr>
              <a:t>Sanddornbeere (Hippophae):</a:t>
            </a:r>
            <a:r>
              <a:rPr sz="1150">
                <a:solidFill>
                  <a:srgbClr val="3B372E"/>
                </a:solidFill>
                <a:latin typeface="Aptos"/>
              </a:rPr>
              <a:t> ca. 450 mg + Carotinoide &amp; Omega-7</a:t>
            </a:r>
          </a:p>
          <a:p>
            <a:pPr>
              <a:spcAft>
                <a:spcPts val="350"/>
              </a:spcAft>
            </a:pPr>
            <a:r>
              <a:rPr sz="1150" b="1">
                <a:solidFill>
                  <a:srgbClr val="394B2D"/>
                </a:solidFill>
                <a:latin typeface="Aptos"/>
              </a:rPr>
              <a:t>Schwarze Johannisbeere:</a:t>
            </a:r>
            <a:r>
              <a:rPr sz="1150">
                <a:solidFill>
                  <a:srgbClr val="3B372E"/>
                </a:solidFill>
                <a:latin typeface="Aptos"/>
              </a:rPr>
              <a:t> ca. 180 mg + Anthocyane</a:t>
            </a:r>
          </a:p>
          <a:p>
            <a:pPr>
              <a:spcAft>
                <a:spcPts val="350"/>
              </a:spcAft>
            </a:pPr>
            <a:r>
              <a:rPr sz="1150" b="1">
                <a:solidFill>
                  <a:srgbClr val="394B2D"/>
                </a:solidFill>
                <a:latin typeface="Aptos"/>
              </a:rPr>
              <a:t>Petersilie &amp; Paprika:</a:t>
            </a:r>
            <a:r>
              <a:rPr sz="1150">
                <a:solidFill>
                  <a:srgbClr val="3B372E"/>
                </a:solidFill>
                <a:latin typeface="Aptos"/>
              </a:rPr>
              <a:t> 140–160 mg (beim Kochen ca. 110 mg)</a:t>
            </a:r>
          </a:p>
          <a:p>
            <a:pPr>
              <a:spcAft>
                <a:spcPts val="350"/>
              </a:spcAft>
            </a:pPr>
            <a:r>
              <a:rPr sz="1150" b="1">
                <a:solidFill>
                  <a:srgbClr val="394B2D"/>
                </a:solidFill>
                <a:latin typeface="Aptos"/>
              </a:rPr>
              <a:t>Broccoli &amp; Rosenkohl:</a:t>
            </a:r>
            <a:r>
              <a:rPr sz="1150">
                <a:solidFill>
                  <a:srgbClr val="3B372E"/>
                </a:solidFill>
                <a:latin typeface="Aptos"/>
              </a:rPr>
              <a:t> 90–115 mg + Glucosinolate</a:t>
            </a:r>
          </a:p>
          <a:p>
            <a:pPr>
              <a:spcAft>
                <a:spcPts val="350"/>
              </a:spcAft>
            </a:pPr>
            <a:r>
              <a:rPr sz="1150" b="1">
                <a:solidFill>
                  <a:srgbClr val="394B2D"/>
                </a:solidFill>
                <a:latin typeface="Aptos"/>
              </a:rPr>
              <a:t>Zitrone / Orange:</a:t>
            </a:r>
            <a:r>
              <a:rPr sz="1150">
                <a:solidFill>
                  <a:srgbClr val="3B372E"/>
                </a:solidFill>
                <a:latin typeface="Aptos"/>
              </a:rPr>
              <a:t> ca. 50 mg (oft überschätzt!)</a:t>
            </a:r>
          </a:p>
          <a:p>
            <a:pPr>
              <a:spcAft>
                <a:spcPts val="350"/>
              </a:spcAft>
            </a:pPr>
            <a:r>
              <a:rPr sz="1150" b="1">
                <a:solidFill>
                  <a:srgbClr val="394B2D"/>
                </a:solidFill>
                <a:latin typeface="Aptos"/>
              </a:rPr>
              <a:t>Vorteil Pflanzenmatrix:</a:t>
            </a:r>
            <a:r>
              <a:rPr sz="1150">
                <a:solidFill>
                  <a:srgbClr val="3B372E"/>
                </a:solidFill>
                <a:latin typeface="Aptos"/>
              </a:rPr>
              <a:t> Natürliches Vitamin C liegt im Verbund mit Rutin, Hesperidin &amp; Quercetin vor – dies verlängert die Halbwertszeit und erhöht die zelluläre Bioverfügbarkeit deutlich.</a:t>
            </a:r>
          </a:p>
        </p:txBody>
      </p:sp>
    </p:spTree>
    <p:extLst>
      <p:ext uri="{BB962C8B-B14F-4D97-AF65-F5344CB8AC3E}">
        <p14:creationId xmlns:p14="http://schemas.microsoft.com/office/powerpoint/2010/main" val="304848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1">
                                            <p:txEl>
                                              <p:pRg st="0" end="0"/>
                                            </p:txEl>
                                          </p:spTgt>
                                        </p:tgtEl>
                                        <p:attrNameLst>
                                          <p:attrName>style.visibility</p:attrName>
                                        </p:attrNameLst>
                                      </p:cBhvr>
                                      <p:to>
                                        <p:strVal val="visible"/>
                                      </p:to>
                                    </p:set>
                                    <p:animEffect transition="in" filter="wipe(down)">
                                      <p:cBhvr>
                                        <p:cTn id="42" dur="400"/>
                                        <p:tgtEl>
                                          <p:spTgt spid="2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1">
                                            <p:txEl>
                                              <p:pRg st="1" end="1"/>
                                            </p:txEl>
                                          </p:spTgt>
                                        </p:tgtEl>
                                        <p:attrNameLst>
                                          <p:attrName>style.visibility</p:attrName>
                                        </p:attrNameLst>
                                      </p:cBhvr>
                                      <p:to>
                                        <p:strVal val="visible"/>
                                      </p:to>
                                    </p:set>
                                    <p:animEffect transition="in" filter="wipe(down)">
                                      <p:cBhvr>
                                        <p:cTn id="47" dur="400"/>
                                        <p:tgtEl>
                                          <p:spTgt spid="2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1">
                                            <p:txEl>
                                              <p:pRg st="2" end="2"/>
                                            </p:txEl>
                                          </p:spTgt>
                                        </p:tgtEl>
                                        <p:attrNameLst>
                                          <p:attrName>style.visibility</p:attrName>
                                        </p:attrNameLst>
                                      </p:cBhvr>
                                      <p:to>
                                        <p:strVal val="visible"/>
                                      </p:to>
                                    </p:set>
                                    <p:animEffect transition="in" filter="wipe(down)">
                                      <p:cBhvr>
                                        <p:cTn id="52" dur="400"/>
                                        <p:tgtEl>
                                          <p:spTgt spid="2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1">
                                            <p:txEl>
                                              <p:pRg st="3" end="3"/>
                                            </p:txEl>
                                          </p:spTgt>
                                        </p:tgtEl>
                                        <p:attrNameLst>
                                          <p:attrName>style.visibility</p:attrName>
                                        </p:attrNameLst>
                                      </p:cBhvr>
                                      <p:to>
                                        <p:strVal val="visible"/>
                                      </p:to>
                                    </p:set>
                                    <p:animEffect transition="in" filter="wipe(down)">
                                      <p:cBhvr>
                                        <p:cTn id="57" dur="400"/>
                                        <p:tgtEl>
                                          <p:spTgt spid="2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1">
                                            <p:txEl>
                                              <p:pRg st="4" end="4"/>
                                            </p:txEl>
                                          </p:spTgt>
                                        </p:tgtEl>
                                        <p:attrNameLst>
                                          <p:attrName>style.visibility</p:attrName>
                                        </p:attrNameLst>
                                      </p:cBhvr>
                                      <p:to>
                                        <p:strVal val="visible"/>
                                      </p:to>
                                    </p:set>
                                    <p:animEffect transition="in" filter="wipe(down)">
                                      <p:cBhvr>
                                        <p:cTn id="62" dur="400"/>
                                        <p:tgtEl>
                                          <p:spTgt spid="2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1">
                                            <p:txEl>
                                              <p:pRg st="5" end="5"/>
                                            </p:txEl>
                                          </p:spTgt>
                                        </p:tgtEl>
                                        <p:attrNameLst>
                                          <p:attrName>style.visibility</p:attrName>
                                        </p:attrNameLst>
                                      </p:cBhvr>
                                      <p:to>
                                        <p:strVal val="visible"/>
                                      </p:to>
                                    </p:set>
                                    <p:animEffect transition="in" filter="wipe(down)">
                                      <p:cBhvr>
                                        <p:cTn id="67" dur="400"/>
                                        <p:tgtEl>
                                          <p:spTgt spid="2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1">
                                            <p:txEl>
                                              <p:pRg st="6" end="6"/>
                                            </p:txEl>
                                          </p:spTgt>
                                        </p:tgtEl>
                                        <p:attrNameLst>
                                          <p:attrName>style.visibility</p:attrName>
                                        </p:attrNameLst>
                                      </p:cBhvr>
                                      <p:to>
                                        <p:strVal val="visible"/>
                                      </p:to>
                                    </p:set>
                                    <p:animEffect transition="in" filter="wipe(down)">
                                      <p:cBhvr>
                                        <p:cTn id="72" dur="400"/>
                                        <p:tgtEl>
                                          <p:spTgt spid="21">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1">
                                            <p:txEl>
                                              <p:pRg st="7" end="7"/>
                                            </p:txEl>
                                          </p:spTgt>
                                        </p:tgtEl>
                                        <p:attrNameLst>
                                          <p:attrName>style.visibility</p:attrName>
                                        </p:attrNameLst>
                                      </p:cBhvr>
                                      <p:to>
                                        <p:strVal val="visible"/>
                                      </p:to>
                                    </p:set>
                                    <p:animEffect transition="in" filter="wipe(down)">
                                      <p:cBhvr>
                                        <p:cTn id="77" dur="400"/>
                                        <p:tgtEl>
                                          <p:spTgt spid="21">
                                            <p:txEl>
                                              <p:pRg st="7" end="7"/>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1">
                                            <p:txEl>
                                              <p:pRg st="8" end="8"/>
                                            </p:txEl>
                                          </p:spTgt>
                                        </p:tgtEl>
                                        <p:attrNameLst>
                                          <p:attrName>style.visibility</p:attrName>
                                        </p:attrNameLst>
                                      </p:cBhvr>
                                      <p:to>
                                        <p:strVal val="visible"/>
                                      </p:to>
                                    </p:set>
                                    <p:animEffect transition="in" filter="wipe(down)">
                                      <p:cBhvr>
                                        <p:cTn id="82" dur="400"/>
                                        <p:tgtEl>
                                          <p:spTgt spid="2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AFBE314C-3D00-463C-3B55-48A97272785B}"/>
            </a:ext>
          </a:extLst>
        </p:cNvPr>
        <p:cNvGrpSpPr/>
        <p:nvPr/>
      </p:nvGrpSpPr>
      <p:grpSpPr>
        <a:xfrm>
          <a:off x="0" y="0"/>
          <a:ext cx="0" cy="0"/>
          <a:chOff x="0" y="0"/>
          <a:chExt cx="0" cy="0"/>
        </a:xfrm>
      </p:grpSpPr>
      <p:pic>
        <p:nvPicPr>
          <p:cNvPr id="3" name="Grafik 2" descr="Giersch (Aegopodium podagraria)">
            <a:extLst>
              <a:ext uri="{FF2B5EF4-FFF2-40B4-BE49-F238E27FC236}">
                <a16:creationId xmlns:a16="http://schemas.microsoft.com/office/drawing/2014/main" id="{0A7FE894-0457-C259-FC9C-60648B194990}"/>
              </a:ext>
            </a:extLst>
          </p:cNvPr>
          <p:cNvPicPr>
            <a:picLocks noChangeAspect="1"/>
          </p:cNvPicPr>
          <p:nvPr/>
        </p:nvPicPr>
        <p:blipFill>
          <a:blip r:embed="rId3"/>
          <a:stretch>
            <a:fillRect/>
          </a:stretch>
        </p:blipFill>
        <p:spPr>
          <a:xfrm>
            <a:off x="411480" y="1234440"/>
            <a:ext cx="2697480" cy="2834640"/>
          </a:xfrm>
          <a:prstGeom prst="rect">
            <a:avLst/>
          </a:prstGeom>
        </p:spPr>
      </p:pic>
      <p:pic>
        <p:nvPicPr>
          <p:cNvPr id="10" name="Grafik 9" descr="Gemeine Knoblauchsrauke (Alliaria petiolata) | Garten Wissen">
            <a:extLst>
              <a:ext uri="{FF2B5EF4-FFF2-40B4-BE49-F238E27FC236}">
                <a16:creationId xmlns:a16="http://schemas.microsoft.com/office/drawing/2014/main" id="{E1882FF9-FED3-D687-F8B5-E840068B235E}"/>
              </a:ext>
            </a:extLst>
          </p:cNvPr>
          <p:cNvPicPr>
            <a:picLocks noChangeAspect="1"/>
          </p:cNvPicPr>
          <p:nvPr/>
        </p:nvPicPr>
        <p:blipFill>
          <a:blip r:embed="rId4"/>
          <a:stretch>
            <a:fillRect/>
          </a:stretch>
        </p:blipFill>
        <p:spPr>
          <a:xfrm>
            <a:off x="3200400" y="1234440"/>
            <a:ext cx="2103120" cy="2834640"/>
          </a:xfrm>
          <a:prstGeom prst="rect">
            <a:avLst/>
          </a:prstGeom>
        </p:spPr>
      </p:pic>
      <p:pic>
        <p:nvPicPr>
          <p:cNvPr id="11" name="Grafik 10" descr="Echtes Barbarakraut, Barbarea vulgaris - Blütenpflanzen - NatureGate">
            <a:extLst>
              <a:ext uri="{FF2B5EF4-FFF2-40B4-BE49-F238E27FC236}">
                <a16:creationId xmlns:a16="http://schemas.microsoft.com/office/drawing/2014/main" id="{17D143A7-8954-FF37-CF25-8C5A746568C3}"/>
              </a:ext>
            </a:extLst>
          </p:cNvPr>
          <p:cNvPicPr>
            <a:picLocks noChangeAspect="1"/>
          </p:cNvPicPr>
          <p:nvPr/>
        </p:nvPicPr>
        <p:blipFill>
          <a:blip r:embed="rId5"/>
          <a:srcRect l="13959" r="11980"/>
          <a:stretch>
            <a:fillRect/>
          </a:stretch>
        </p:blipFill>
        <p:spPr>
          <a:xfrm>
            <a:off x="411480" y="4160520"/>
            <a:ext cx="2377440" cy="2926080"/>
          </a:xfrm>
          <a:prstGeom prst="rect">
            <a:avLst/>
          </a:prstGeom>
        </p:spPr>
      </p:pic>
      <p:pic>
        <p:nvPicPr>
          <p:cNvPr id="13" name="Grafik 12" descr="Wildkräuter-Salat mit Brennnessel und Löwenzahn - MaVie Food Vegan">
            <a:extLst>
              <a:ext uri="{FF2B5EF4-FFF2-40B4-BE49-F238E27FC236}">
                <a16:creationId xmlns:a16="http://schemas.microsoft.com/office/drawing/2014/main" id="{78BA863B-FF19-8C99-2E6A-6E89988B7959}"/>
              </a:ext>
            </a:extLst>
          </p:cNvPr>
          <p:cNvPicPr>
            <a:picLocks noChangeAspect="1"/>
          </p:cNvPicPr>
          <p:nvPr/>
        </p:nvPicPr>
        <p:blipFill>
          <a:blip r:embed="rId6"/>
          <a:srcRect l="26438" r="8517"/>
          <a:stretch>
            <a:fillRect/>
          </a:stretch>
        </p:blipFill>
        <p:spPr>
          <a:xfrm>
            <a:off x="2880360" y="4160520"/>
            <a:ext cx="2423160" cy="2926080"/>
          </a:xfrm>
          <a:prstGeom prst="rect">
            <a:avLst/>
          </a:prstGeom>
        </p:spPr>
      </p:pic>
      <p:pic>
        <p:nvPicPr>
          <p:cNvPr id="15" name="Grafik 14">
            <a:extLst>
              <a:ext uri="{FF2B5EF4-FFF2-40B4-BE49-F238E27FC236}">
                <a16:creationId xmlns:a16="http://schemas.microsoft.com/office/drawing/2014/main" id="{3B63AAB3-1700-44EF-B6AC-D14C6D276D16}"/>
              </a:ext>
            </a:extLst>
          </p:cNvPr>
          <p:cNvPicPr>
            <a:picLocks noChangeAspect="1"/>
          </p:cNvPicPr>
          <p:nvPr/>
        </p:nvPicPr>
        <p:blipFill>
          <a:blip r:embed="rId7"/>
          <a:srcRect l="16288" t="9459" r="31711" b="-1"/>
          <a:stretch>
            <a:fillRect/>
          </a:stretch>
        </p:blipFill>
        <p:spPr>
          <a:xfrm>
            <a:off x="5394960" y="4160520"/>
            <a:ext cx="4343400" cy="2926080"/>
          </a:xfrm>
          <a:prstGeom prst="rect">
            <a:avLst/>
          </a:prstGeom>
        </p:spPr>
      </p:pic>
      <p:sp>
        <p:nvSpPr>
          <p:cNvPr id="16"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Wildpflanzen · Phytonährstoffe</a:t>
            </a:r>
          </a:p>
        </p:txBody>
      </p:sp>
      <p:sp>
        <p:nvSpPr>
          <p:cNvPr id="18"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Vitamine aus einheimischen Wildpflanzen</a:t>
            </a:r>
          </a:p>
        </p:txBody>
      </p:sp>
      <p:sp>
        <p:nvSpPr>
          <p:cNvPr id="19"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Vergessene Vitalstoff-Kraftpakete vor unserer Haustür – ein Vielfaches an Vitamin C und Sekundärstoffen</a:t>
            </a:r>
          </a:p>
        </p:txBody>
      </p:sp>
      <p:sp>
        <p:nvSpPr>
          <p:cNvPr id="20"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2"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08</a:t>
            </a:r>
          </a:p>
        </p:txBody>
      </p:sp>
      <p:sp>
        <p:nvSpPr>
          <p:cNvPr id="23" name="CardBg"/>
          <p:cNvSpPr/>
          <p:nvPr/>
        </p:nvSpPr>
        <p:spPr>
          <a:xfrm>
            <a:off x="5394960" y="1234440"/>
            <a:ext cx="4343400" cy="28346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LineAnimBox"/>
          <p:cNvSpPr txBox="1"/>
          <p:nvPr/>
        </p:nvSpPr>
        <p:spPr>
          <a:xfrm>
            <a:off x="5522976" y="1325880"/>
            <a:ext cx="4087368"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Wildkräuter-Vergleich (Vitamin C pro 100 g)</a:t>
            </a:r>
          </a:p>
          <a:p>
            <a:pPr>
              <a:spcAft>
                <a:spcPts val="350"/>
              </a:spcAft>
            </a:pPr>
            <a:r>
              <a:rPr sz="1100">
                <a:solidFill>
                  <a:srgbClr val="3B372E"/>
                </a:solidFill>
                <a:latin typeface="Aptos"/>
              </a:rPr>
              <a:t>Winterkresse / Echtes Barbarakraut (Barbarea vulgaris): 300–400 mg – blüht und grünt selbst unter dem Schnee; reich an Senfölglykosiden</a:t>
            </a:r>
          </a:p>
          <a:p>
            <a:pPr>
              <a:spcAft>
                <a:spcPts val="350"/>
              </a:spcAft>
            </a:pPr>
            <a:r>
              <a:rPr sz="1100" b="1">
                <a:solidFill>
                  <a:srgbClr val="394B2D"/>
                </a:solidFill>
                <a:latin typeface="Aptos"/>
              </a:rPr>
              <a:t>Brennnessel (Urtica dioica):</a:t>
            </a:r>
            <a:r>
              <a:rPr sz="1100">
                <a:solidFill>
                  <a:srgbClr val="3B372E"/>
                </a:solidFill>
                <a:latin typeface="Aptos"/>
              </a:rPr>
              <a:t> ca. 330 mg – zudem reich an bioverfügbarem Eisen, Kieselsäure, Chlorophyll und Histamin-Modulatoren</a:t>
            </a:r>
          </a:p>
          <a:p>
            <a:pPr>
              <a:spcAft>
                <a:spcPts val="350"/>
              </a:spcAft>
            </a:pPr>
            <a:r>
              <a:rPr sz="1100" b="1">
                <a:solidFill>
                  <a:srgbClr val="394B2D"/>
                </a:solidFill>
                <a:latin typeface="Aptos"/>
              </a:rPr>
              <a:t>Giersch / Dreiblatt (Aegopodium podagraria):</a:t>
            </a:r>
            <a:r>
              <a:rPr sz="1100">
                <a:solidFill>
                  <a:srgbClr val="3B372E"/>
                </a:solidFill>
                <a:latin typeface="Aptos"/>
              </a:rPr>
              <a:t> ca. 200 mg – basisches Wildgemüse, traditionell bei rheumatischen Beschwerden («Gichtfuss»)</a:t>
            </a:r>
          </a:p>
          <a:p>
            <a:pPr>
              <a:spcAft>
                <a:spcPts val="350"/>
              </a:spcAft>
            </a:pPr>
            <a:r>
              <a:rPr sz="1100" b="1">
                <a:solidFill>
                  <a:srgbClr val="394B2D"/>
                </a:solidFill>
                <a:latin typeface="Aptos"/>
              </a:rPr>
              <a:t>Knoblauchsrauke (Alliaria petiolata):</a:t>
            </a:r>
            <a:r>
              <a:rPr sz="1100">
                <a:solidFill>
                  <a:srgbClr val="3B372E"/>
                </a:solidFill>
                <a:latin typeface="Aptos"/>
              </a:rPr>
              <a:t> ca. 200 mg – vereint Senföl- und Knoblauch-Schwefelverbindungen für die Atemwege</a:t>
            </a:r>
          </a:p>
          <a:p>
            <a:pPr>
              <a:spcAft>
                <a:spcPts val="350"/>
              </a:spcAft>
            </a:pPr>
            <a:r>
              <a:rPr sz="1100" b="1">
                <a:solidFill>
                  <a:srgbClr val="394B2D"/>
                </a:solidFill>
                <a:latin typeface="Aptos"/>
              </a:rPr>
              <a:t>Wiesen-Sauerampfer (Rumex acetosa):</a:t>
            </a:r>
            <a:r>
              <a:rPr sz="1100">
                <a:solidFill>
                  <a:srgbClr val="3B372E"/>
                </a:solidFill>
                <a:latin typeface="Aptos"/>
              </a:rPr>
              <a:t> ca. 115 mg – erfrischend, blutbildend (Eisen + Vitamin C)</a:t>
            </a:r>
          </a:p>
        </p:txBody>
      </p:sp>
    </p:spTree>
    <p:extLst>
      <p:ext uri="{BB962C8B-B14F-4D97-AF65-F5344CB8AC3E}">
        <p14:creationId xmlns:p14="http://schemas.microsoft.com/office/powerpoint/2010/main" val="10654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4">
                                            <p:txEl>
                                              <p:pRg st="0" end="0"/>
                                            </p:txEl>
                                          </p:spTgt>
                                        </p:tgtEl>
                                        <p:attrNameLst>
                                          <p:attrName>style.visibility</p:attrName>
                                        </p:attrNameLst>
                                      </p:cBhvr>
                                      <p:to>
                                        <p:strVal val="visible"/>
                                      </p:to>
                                    </p:set>
                                    <p:animEffect transition="in" filter="wipe(down)">
                                      <p:cBhvr>
                                        <p:cTn id="32" dur="400"/>
                                        <p:tgtEl>
                                          <p:spTgt spid="2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4">
                                            <p:txEl>
                                              <p:pRg st="1" end="1"/>
                                            </p:txEl>
                                          </p:spTgt>
                                        </p:tgtEl>
                                        <p:attrNameLst>
                                          <p:attrName>style.visibility</p:attrName>
                                        </p:attrNameLst>
                                      </p:cBhvr>
                                      <p:to>
                                        <p:strVal val="visible"/>
                                      </p:to>
                                    </p:set>
                                    <p:animEffect transition="in" filter="wipe(down)">
                                      <p:cBhvr>
                                        <p:cTn id="37" dur="400"/>
                                        <p:tgtEl>
                                          <p:spTgt spid="2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4">
                                            <p:txEl>
                                              <p:pRg st="2" end="2"/>
                                            </p:txEl>
                                          </p:spTgt>
                                        </p:tgtEl>
                                        <p:attrNameLst>
                                          <p:attrName>style.visibility</p:attrName>
                                        </p:attrNameLst>
                                      </p:cBhvr>
                                      <p:to>
                                        <p:strVal val="visible"/>
                                      </p:to>
                                    </p:set>
                                    <p:animEffect transition="in" filter="wipe(down)">
                                      <p:cBhvr>
                                        <p:cTn id="42" dur="400"/>
                                        <p:tgtEl>
                                          <p:spTgt spid="2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4">
                                            <p:txEl>
                                              <p:pRg st="3" end="3"/>
                                            </p:txEl>
                                          </p:spTgt>
                                        </p:tgtEl>
                                        <p:attrNameLst>
                                          <p:attrName>style.visibility</p:attrName>
                                        </p:attrNameLst>
                                      </p:cBhvr>
                                      <p:to>
                                        <p:strVal val="visible"/>
                                      </p:to>
                                    </p:set>
                                    <p:animEffect transition="in" filter="wipe(down)">
                                      <p:cBhvr>
                                        <p:cTn id="47" dur="400"/>
                                        <p:tgtEl>
                                          <p:spTgt spid="24">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4">
                                            <p:txEl>
                                              <p:pRg st="4" end="4"/>
                                            </p:txEl>
                                          </p:spTgt>
                                        </p:tgtEl>
                                        <p:attrNameLst>
                                          <p:attrName>style.visibility</p:attrName>
                                        </p:attrNameLst>
                                      </p:cBhvr>
                                      <p:to>
                                        <p:strVal val="visible"/>
                                      </p:to>
                                    </p:set>
                                    <p:animEffect transition="in" filter="wipe(down)">
                                      <p:cBhvr>
                                        <p:cTn id="52" dur="400"/>
                                        <p:tgtEl>
                                          <p:spTgt spid="24">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4">
                                            <p:txEl>
                                              <p:pRg st="5" end="5"/>
                                            </p:txEl>
                                          </p:spTgt>
                                        </p:tgtEl>
                                        <p:attrNameLst>
                                          <p:attrName>style.visibility</p:attrName>
                                        </p:attrNameLst>
                                      </p:cBhvr>
                                      <p:to>
                                        <p:strVal val="visible"/>
                                      </p:to>
                                    </p:set>
                                    <p:animEffect transition="in" filter="wipe(down)">
                                      <p:cBhvr>
                                        <p:cTn id="57" dur="400"/>
                                        <p:tgtEl>
                                          <p:spTgt spid="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1032" name="Picture 8" descr="Lachs Rezepte">
            <a:extLst>
              <a:ext uri="{FF2B5EF4-FFF2-40B4-BE49-F238E27FC236}">
                <a16:creationId xmlns:a16="http://schemas.microsoft.com/office/drawing/2014/main" id="{9656C0AC-82CA-DFC4-9471-05AFECDDC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280" y="1234440"/>
            <a:ext cx="2926080" cy="18745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unfisch, Echter Bonito, Skipjack ...">
            <a:extLst>
              <a:ext uri="{FF2B5EF4-FFF2-40B4-BE49-F238E27FC236}">
                <a16:creationId xmlns:a16="http://schemas.microsoft.com/office/drawing/2014/main" id="{98F9A7E6-3C36-89F6-7104-68BF4EC965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853" t="10198" r="15118" b="18832"/>
          <a:stretch/>
        </p:blipFill>
        <p:spPr bwMode="auto">
          <a:xfrm>
            <a:off x="6812280" y="3200400"/>
            <a:ext cx="292608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üssen Eier im Kühlschrank lagern ...">
            <a:extLst>
              <a:ext uri="{FF2B5EF4-FFF2-40B4-BE49-F238E27FC236}">
                <a16:creationId xmlns:a16="http://schemas.microsoft.com/office/drawing/2014/main" id="{6721EA68-533B-9DE2-E84A-C19A62C01F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76" t="4223" r="16938" b="4223"/>
          <a:stretch/>
        </p:blipFill>
        <p:spPr bwMode="auto">
          <a:xfrm>
            <a:off x="6812280" y="4892040"/>
            <a:ext cx="2926080" cy="2148840"/>
          </a:xfrm>
          <a:prstGeom prst="rect">
            <a:avLst/>
          </a:prstGeom>
          <a:noFill/>
          <a:extLst>
            <a:ext uri="{909E8E84-426E-40DD-AFC4-6F175D3DCCD1}">
              <a14:hiddenFill xmlns:a14="http://schemas.microsoft.com/office/drawing/2010/main">
                <a:solidFill>
                  <a:srgbClr val="FFFFFF"/>
                </a:solidFill>
              </a14:hiddenFill>
            </a:ext>
          </a:extLst>
        </p:spPr>
      </p:pic>
      <p:sp>
        <p:nvSpPr>
          <p:cNvPr id="1037"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8"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Orthomolekulare Medizin</a:t>
            </a:r>
          </a:p>
        </p:txBody>
      </p:sp>
      <p:sp>
        <p:nvSpPr>
          <p:cNvPr id="1039"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Vitamin D3 (Cholecalciferol) – Die «innere Sonne»</a:t>
            </a:r>
          </a:p>
        </p:txBody>
      </p:sp>
      <p:sp>
        <p:nvSpPr>
          <p:cNvPr id="1040"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Schlüsselhormon der angeborenen und adaptiven Immunität im mitteleuropäischen Winterhalbjahr</a:t>
            </a:r>
          </a:p>
        </p:txBody>
      </p:sp>
      <p:sp>
        <p:nvSpPr>
          <p:cNvPr id="1041"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2"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043"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09</a:t>
            </a:r>
          </a:p>
        </p:txBody>
      </p:sp>
      <p:sp>
        <p:nvSpPr>
          <p:cNvPr id="1044" name="CardBg"/>
          <p:cNvSpPr/>
          <p:nvPr/>
        </p:nvSpPr>
        <p:spPr>
          <a:xfrm>
            <a:off x="411480" y="1234440"/>
            <a:ext cx="3063240" cy="31546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5" name="LineAnimBox"/>
          <p:cNvSpPr txBox="1"/>
          <p:nvPr/>
        </p:nvSpPr>
        <p:spPr>
          <a:xfrm>
            <a:off x="539496" y="1325880"/>
            <a:ext cx="2807208" cy="29718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Ursachen für Winter-Mangel</a:t>
            </a:r>
          </a:p>
          <a:p>
            <a:pPr>
              <a:spcAft>
                <a:spcPts val="350"/>
              </a:spcAft>
            </a:pPr>
            <a:r>
              <a:rPr sz="1150" b="1">
                <a:solidFill>
                  <a:srgbClr val="394B2D"/>
                </a:solidFill>
                <a:latin typeface="Aptos"/>
              </a:rPr>
              <a:t>Sonnenwinkel (&lt; 45° von Okt.–März):</a:t>
            </a:r>
            <a:r>
              <a:rPr sz="1150">
                <a:solidFill>
                  <a:srgbClr val="3B372E"/>
                </a:solidFill>
                <a:latin typeface="Aptos"/>
              </a:rPr>
              <a:t> In unseren Breitengraden reicht die UVB-Strahlung (290–315 nm) im Winter nicht für die kutane Synthese aus</a:t>
            </a:r>
          </a:p>
          <a:p>
            <a:pPr>
              <a:spcAft>
                <a:spcPts val="350"/>
              </a:spcAft>
            </a:pPr>
            <a:r>
              <a:rPr sz="1150" b="1">
                <a:solidFill>
                  <a:srgbClr val="394B2D"/>
                </a:solidFill>
                <a:latin typeface="Aptos"/>
              </a:rPr>
              <a:t>Sonnenschutzmittel:</a:t>
            </a:r>
            <a:r>
              <a:rPr sz="1150">
                <a:solidFill>
                  <a:srgbClr val="3B372E"/>
                </a:solidFill>
                <a:latin typeface="Aptos"/>
              </a:rPr>
              <a:t> Bereits LSF 15–20 reduziert die Vitamin-D-Synthese in der Haut um über 95 %</a:t>
            </a:r>
          </a:p>
          <a:p>
            <a:pPr>
              <a:spcAft>
                <a:spcPts val="350"/>
              </a:spcAft>
            </a:pPr>
            <a:r>
              <a:rPr sz="1150" b="1">
                <a:solidFill>
                  <a:srgbClr val="394B2D"/>
                </a:solidFill>
                <a:latin typeface="Aptos"/>
              </a:rPr>
              <a:t>Medikamente (Arzneimittel-Interaktionen):</a:t>
            </a:r>
            <a:r>
              <a:rPr sz="1150">
                <a:solidFill>
                  <a:srgbClr val="3B372E"/>
                </a:solidFill>
                <a:latin typeface="Aptos"/>
              </a:rPr>
              <a:t> Kortikosteroide (Kortison) und Cholesterinsenker (Statine – hemmen die Vorstufe 7-Dehydrocholesterol) senken den Spiegel</a:t>
            </a:r>
          </a:p>
        </p:txBody>
      </p:sp>
      <p:sp>
        <p:nvSpPr>
          <p:cNvPr id="1046" name="CardBg"/>
          <p:cNvSpPr/>
          <p:nvPr/>
        </p:nvSpPr>
        <p:spPr>
          <a:xfrm>
            <a:off x="3611880" y="1234440"/>
            <a:ext cx="3063240" cy="31546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7" name="LineAnimBox"/>
          <p:cNvSpPr txBox="1"/>
          <p:nvPr/>
        </p:nvSpPr>
        <p:spPr>
          <a:xfrm>
            <a:off x="3739896" y="1325880"/>
            <a:ext cx="2807208" cy="29718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Immunologische Wirkung</a:t>
            </a:r>
          </a:p>
          <a:p>
            <a:pPr>
              <a:spcAft>
                <a:spcPts val="350"/>
              </a:spcAft>
            </a:pPr>
            <a:r>
              <a:rPr sz="1150" b="1">
                <a:solidFill>
                  <a:srgbClr val="394B2D"/>
                </a:solidFill>
                <a:latin typeface="Aptos"/>
              </a:rPr>
              <a:t>Vitamin-D-Rezeptor (VDR):</a:t>
            </a:r>
            <a:r>
              <a:rPr sz="1150">
                <a:solidFill>
                  <a:srgbClr val="3B372E"/>
                </a:solidFill>
                <a:latin typeface="Aptos"/>
              </a:rPr>
              <a:t> Auf fast allen Immunzellen (T-Lymphozyten, B-Lymphozyten, Makrophagen, dendritischen Zellen) exprimiert</a:t>
            </a:r>
          </a:p>
          <a:p>
            <a:pPr>
              <a:spcAft>
                <a:spcPts val="350"/>
              </a:spcAft>
            </a:pPr>
            <a:r>
              <a:rPr sz="1150" b="1">
                <a:solidFill>
                  <a:srgbClr val="394B2D"/>
                </a:solidFill>
                <a:latin typeface="Aptos"/>
              </a:rPr>
              <a:t>Angeborene Abwehr:</a:t>
            </a:r>
            <a:r>
              <a:rPr sz="1150">
                <a:solidFill>
                  <a:srgbClr val="3B372E"/>
                </a:solidFill>
                <a:latin typeface="Aptos"/>
              </a:rPr>
              <a:t> Stimuliert die Bildung von Cathelicidin und β-Defensinen (endogene Breitband-Antimikrobiotika)</a:t>
            </a:r>
          </a:p>
          <a:p>
            <a:pPr>
              <a:spcAft>
                <a:spcPts val="350"/>
              </a:spcAft>
            </a:pPr>
            <a:r>
              <a:rPr sz="1150" b="1">
                <a:solidFill>
                  <a:srgbClr val="394B2D"/>
                </a:solidFill>
                <a:latin typeface="Aptos"/>
              </a:rPr>
              <a:t>Immunmodulation:</a:t>
            </a:r>
            <a:r>
              <a:rPr sz="1150">
                <a:solidFill>
                  <a:srgbClr val="3B372E"/>
                </a:solidFill>
                <a:latin typeface="Aptos"/>
              </a:rPr>
              <a:t> Fördert regulatorische T-Zellen (Treg) und dämpft überschiessende proinflammatorische Zytokine (IL-6, TNF-α)</a:t>
            </a:r>
          </a:p>
        </p:txBody>
      </p:sp>
      <p:sp>
        <p:nvSpPr>
          <p:cNvPr id="1048" name="CardBg"/>
          <p:cNvSpPr/>
          <p:nvPr/>
        </p:nvSpPr>
        <p:spPr>
          <a:xfrm>
            <a:off x="411480" y="4526280"/>
            <a:ext cx="6263640" cy="25146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9" name="LineAnimBox"/>
          <p:cNvSpPr txBox="1"/>
          <p:nvPr/>
        </p:nvSpPr>
        <p:spPr>
          <a:xfrm>
            <a:off x="539496" y="4617720"/>
            <a:ext cx="6007607" cy="23317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Dosierung, Zielwerte &amp; natürliche Vorkommen</a:t>
            </a:r>
          </a:p>
          <a:p>
            <a:pPr>
              <a:spcAft>
                <a:spcPts val="350"/>
              </a:spcAft>
            </a:pPr>
            <a:r>
              <a:rPr sz="1150" b="1">
                <a:solidFill>
                  <a:srgbClr val="394B2D"/>
                </a:solidFill>
                <a:latin typeface="Aptos"/>
              </a:rPr>
              <a:t>Offizieller Grundbedarf (BAG/DGE):</a:t>
            </a:r>
            <a:r>
              <a:rPr sz="1150">
                <a:solidFill>
                  <a:srgbClr val="3B372E"/>
                </a:solidFill>
                <a:latin typeface="Aptos"/>
              </a:rPr>
              <a:t> 800 I.E. (20 µg) pro Tag zur reinen Mangelprophylaxe</a:t>
            </a:r>
          </a:p>
          <a:p>
            <a:pPr>
              <a:spcAft>
                <a:spcPts val="350"/>
              </a:spcAft>
            </a:pPr>
            <a:r>
              <a:rPr sz="1150" b="1">
                <a:solidFill>
                  <a:srgbClr val="394B2D"/>
                </a:solidFill>
                <a:latin typeface="Aptos"/>
              </a:rPr>
              <a:t>Therapeutische Dosierung:</a:t>
            </a:r>
            <a:r>
              <a:rPr sz="1150">
                <a:solidFill>
                  <a:srgbClr val="3B372E"/>
                </a:solidFill>
                <a:latin typeface="Aptos"/>
              </a:rPr>
              <a:t> 1'000–4'000 I.E./Tag (Erhaltung) bzw. kurzfristig 8'000 I.E. zum raschen Auffüllen bei nachgewiesenem Mangel (Zielwert 25-OH-D3: 40–60 ng/ml bzw. 100–150 nmol/l)</a:t>
            </a:r>
          </a:p>
          <a:p>
            <a:pPr>
              <a:spcAft>
                <a:spcPts val="350"/>
              </a:spcAft>
            </a:pPr>
            <a:r>
              <a:rPr sz="1150" b="1">
                <a:solidFill>
                  <a:srgbClr val="394B2D"/>
                </a:solidFill>
                <a:latin typeface="Aptos"/>
              </a:rPr>
              <a:t>Kofaktoren beachten:</a:t>
            </a:r>
            <a:r>
              <a:rPr sz="1150">
                <a:solidFill>
                  <a:srgbClr val="3B372E"/>
                </a:solidFill>
                <a:latin typeface="Aptos"/>
              </a:rPr>
              <a:t> Einnahme zu einer fetthaltigen Mahlzeit, kombiniert mit Vitamin K2 (MK-7) und Magnesium (notwendig für die enzymatische Aktivierung zu 1,25-(OH)2-D3)</a:t>
            </a:r>
          </a:p>
          <a:p>
            <a:pPr>
              <a:spcAft>
                <a:spcPts val="350"/>
              </a:spcAft>
            </a:pPr>
            <a:r>
              <a:rPr sz="1150" b="1">
                <a:solidFill>
                  <a:srgbClr val="394B2D"/>
                </a:solidFill>
                <a:latin typeface="Aptos"/>
              </a:rPr>
              <a:t>Lebensmittel (nur geringe Mengen):</a:t>
            </a:r>
            <a:r>
              <a:rPr sz="1150">
                <a:solidFill>
                  <a:srgbClr val="3B372E"/>
                </a:solidFill>
                <a:latin typeface="Aptos"/>
              </a:rPr>
              <a:t> Wildlachs (16 µg/100 g), Thunfisch (5 µg/100 g), Ei (ca. 1–2 µg), Kalbsleber (1 µg/100 g)</a:t>
            </a:r>
          </a:p>
        </p:txBody>
      </p:sp>
    </p:spTree>
    <p:extLst>
      <p:ext uri="{BB962C8B-B14F-4D97-AF65-F5344CB8AC3E}">
        <p14:creationId xmlns:p14="http://schemas.microsoft.com/office/powerpoint/2010/main" val="397575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34"/>
                                        </p:tgtEl>
                                        <p:attrNameLst>
                                          <p:attrName>style.visibility</p:attrName>
                                        </p:attrNameLst>
                                      </p:cBhvr>
                                      <p:to>
                                        <p:strVal val="visible"/>
                                      </p:to>
                                    </p:set>
                                    <p:animEffect transition="in" filter="fade">
                                      <p:cBhvr>
                                        <p:cTn id="12" dur="500"/>
                                        <p:tgtEl>
                                          <p:spTgt spid="10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36"/>
                                        </p:tgtEl>
                                        <p:attrNameLst>
                                          <p:attrName>style.visibility</p:attrName>
                                        </p:attrNameLst>
                                      </p:cBhvr>
                                      <p:to>
                                        <p:strVal val="visible"/>
                                      </p:to>
                                    </p:set>
                                    <p:animEffect transition="in" filter="fade">
                                      <p:cBhvr>
                                        <p:cTn id="17" dur="500"/>
                                        <p:tgtEl>
                                          <p:spTgt spid="10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45">
                                            <p:txEl>
                                              <p:pRg st="0" end="0"/>
                                            </p:txEl>
                                          </p:spTgt>
                                        </p:tgtEl>
                                        <p:attrNameLst>
                                          <p:attrName>style.visibility</p:attrName>
                                        </p:attrNameLst>
                                      </p:cBhvr>
                                      <p:to>
                                        <p:strVal val="visible"/>
                                      </p:to>
                                    </p:set>
                                    <p:animEffect transition="in" filter="wipe(down)">
                                      <p:cBhvr>
                                        <p:cTn id="22" dur="400"/>
                                        <p:tgtEl>
                                          <p:spTgt spid="104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45">
                                            <p:txEl>
                                              <p:pRg st="1" end="1"/>
                                            </p:txEl>
                                          </p:spTgt>
                                        </p:tgtEl>
                                        <p:attrNameLst>
                                          <p:attrName>style.visibility</p:attrName>
                                        </p:attrNameLst>
                                      </p:cBhvr>
                                      <p:to>
                                        <p:strVal val="visible"/>
                                      </p:to>
                                    </p:set>
                                    <p:animEffect transition="in" filter="wipe(down)">
                                      <p:cBhvr>
                                        <p:cTn id="27" dur="400"/>
                                        <p:tgtEl>
                                          <p:spTgt spid="104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45">
                                            <p:txEl>
                                              <p:pRg st="2" end="2"/>
                                            </p:txEl>
                                          </p:spTgt>
                                        </p:tgtEl>
                                        <p:attrNameLst>
                                          <p:attrName>style.visibility</p:attrName>
                                        </p:attrNameLst>
                                      </p:cBhvr>
                                      <p:to>
                                        <p:strVal val="visible"/>
                                      </p:to>
                                    </p:set>
                                    <p:animEffect transition="in" filter="wipe(down)">
                                      <p:cBhvr>
                                        <p:cTn id="32" dur="400"/>
                                        <p:tgtEl>
                                          <p:spTgt spid="104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45">
                                            <p:txEl>
                                              <p:pRg st="3" end="3"/>
                                            </p:txEl>
                                          </p:spTgt>
                                        </p:tgtEl>
                                        <p:attrNameLst>
                                          <p:attrName>style.visibility</p:attrName>
                                        </p:attrNameLst>
                                      </p:cBhvr>
                                      <p:to>
                                        <p:strVal val="visible"/>
                                      </p:to>
                                    </p:set>
                                    <p:animEffect transition="in" filter="wipe(down)">
                                      <p:cBhvr>
                                        <p:cTn id="37" dur="400"/>
                                        <p:tgtEl>
                                          <p:spTgt spid="104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47">
                                            <p:txEl>
                                              <p:pRg st="0" end="0"/>
                                            </p:txEl>
                                          </p:spTgt>
                                        </p:tgtEl>
                                        <p:attrNameLst>
                                          <p:attrName>style.visibility</p:attrName>
                                        </p:attrNameLst>
                                      </p:cBhvr>
                                      <p:to>
                                        <p:strVal val="visible"/>
                                      </p:to>
                                    </p:set>
                                    <p:animEffect transition="in" filter="wipe(down)">
                                      <p:cBhvr>
                                        <p:cTn id="42" dur="400"/>
                                        <p:tgtEl>
                                          <p:spTgt spid="104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47">
                                            <p:txEl>
                                              <p:pRg st="1" end="1"/>
                                            </p:txEl>
                                          </p:spTgt>
                                        </p:tgtEl>
                                        <p:attrNameLst>
                                          <p:attrName>style.visibility</p:attrName>
                                        </p:attrNameLst>
                                      </p:cBhvr>
                                      <p:to>
                                        <p:strVal val="visible"/>
                                      </p:to>
                                    </p:set>
                                    <p:animEffect transition="in" filter="wipe(down)">
                                      <p:cBhvr>
                                        <p:cTn id="47" dur="400"/>
                                        <p:tgtEl>
                                          <p:spTgt spid="104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47">
                                            <p:txEl>
                                              <p:pRg st="2" end="2"/>
                                            </p:txEl>
                                          </p:spTgt>
                                        </p:tgtEl>
                                        <p:attrNameLst>
                                          <p:attrName>style.visibility</p:attrName>
                                        </p:attrNameLst>
                                      </p:cBhvr>
                                      <p:to>
                                        <p:strVal val="visible"/>
                                      </p:to>
                                    </p:set>
                                    <p:animEffect transition="in" filter="wipe(down)">
                                      <p:cBhvr>
                                        <p:cTn id="52" dur="400"/>
                                        <p:tgtEl>
                                          <p:spTgt spid="1047">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047">
                                            <p:txEl>
                                              <p:pRg st="3" end="3"/>
                                            </p:txEl>
                                          </p:spTgt>
                                        </p:tgtEl>
                                        <p:attrNameLst>
                                          <p:attrName>style.visibility</p:attrName>
                                        </p:attrNameLst>
                                      </p:cBhvr>
                                      <p:to>
                                        <p:strVal val="visible"/>
                                      </p:to>
                                    </p:set>
                                    <p:animEffect transition="in" filter="wipe(down)">
                                      <p:cBhvr>
                                        <p:cTn id="57" dur="400"/>
                                        <p:tgtEl>
                                          <p:spTgt spid="1047">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049">
                                            <p:txEl>
                                              <p:pRg st="0" end="0"/>
                                            </p:txEl>
                                          </p:spTgt>
                                        </p:tgtEl>
                                        <p:attrNameLst>
                                          <p:attrName>style.visibility</p:attrName>
                                        </p:attrNameLst>
                                      </p:cBhvr>
                                      <p:to>
                                        <p:strVal val="visible"/>
                                      </p:to>
                                    </p:set>
                                    <p:animEffect transition="in" filter="wipe(down)">
                                      <p:cBhvr>
                                        <p:cTn id="62" dur="400"/>
                                        <p:tgtEl>
                                          <p:spTgt spid="1049">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049">
                                            <p:txEl>
                                              <p:pRg st="1" end="1"/>
                                            </p:txEl>
                                          </p:spTgt>
                                        </p:tgtEl>
                                        <p:attrNameLst>
                                          <p:attrName>style.visibility</p:attrName>
                                        </p:attrNameLst>
                                      </p:cBhvr>
                                      <p:to>
                                        <p:strVal val="visible"/>
                                      </p:to>
                                    </p:set>
                                    <p:animEffect transition="in" filter="wipe(down)">
                                      <p:cBhvr>
                                        <p:cTn id="67" dur="400"/>
                                        <p:tgtEl>
                                          <p:spTgt spid="1049">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049">
                                            <p:txEl>
                                              <p:pRg st="2" end="2"/>
                                            </p:txEl>
                                          </p:spTgt>
                                        </p:tgtEl>
                                        <p:attrNameLst>
                                          <p:attrName>style.visibility</p:attrName>
                                        </p:attrNameLst>
                                      </p:cBhvr>
                                      <p:to>
                                        <p:strVal val="visible"/>
                                      </p:to>
                                    </p:set>
                                    <p:animEffect transition="in" filter="wipe(down)">
                                      <p:cBhvr>
                                        <p:cTn id="72" dur="400"/>
                                        <p:tgtEl>
                                          <p:spTgt spid="1049">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049">
                                            <p:txEl>
                                              <p:pRg st="3" end="3"/>
                                            </p:txEl>
                                          </p:spTgt>
                                        </p:tgtEl>
                                        <p:attrNameLst>
                                          <p:attrName>style.visibility</p:attrName>
                                        </p:attrNameLst>
                                      </p:cBhvr>
                                      <p:to>
                                        <p:strVal val="visible"/>
                                      </p:to>
                                    </p:set>
                                    <p:animEffect transition="in" filter="wipe(down)">
                                      <p:cBhvr>
                                        <p:cTn id="77" dur="400"/>
                                        <p:tgtEl>
                                          <p:spTgt spid="1049">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049">
                                            <p:txEl>
                                              <p:pRg st="4" end="4"/>
                                            </p:txEl>
                                          </p:spTgt>
                                        </p:tgtEl>
                                        <p:attrNameLst>
                                          <p:attrName>style.visibility</p:attrName>
                                        </p:attrNameLst>
                                      </p:cBhvr>
                                      <p:to>
                                        <p:strVal val="visible"/>
                                      </p:to>
                                    </p:set>
                                    <p:animEffect transition="in" filter="wipe(down)">
                                      <p:cBhvr>
                                        <p:cTn id="82" dur="400"/>
                                        <p:tgtEl>
                                          <p:spTgt spid="10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 grpId="0" build="p"/>
      <p:bldP spid="1047" grpId="0" build="p"/>
      <p:bldP spid="104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144D7BCF-23A1-19C2-5E4F-07B136E2BD85}"/>
            </a:ext>
          </a:extLst>
        </p:cNvPr>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Orthomolekulare Medizin</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Essenzielle Spurenelemente im Überblick</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Tagesbedarf, natürliche Nahrungsquellen und Resorptionsfaktoren im Darm</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10</a:t>
            </a:r>
          </a:p>
        </p:txBody>
      </p:sp>
      <p:sp>
        <p:nvSpPr>
          <p:cNvPr id="9" name="CardBg"/>
          <p:cNvSpPr/>
          <p:nvPr/>
        </p:nvSpPr>
        <p:spPr>
          <a:xfrm>
            <a:off x="411480" y="1234440"/>
            <a:ext cx="4572000" cy="41605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39776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Immun- &amp; Stoffwechsel-Spurenelemente (Teil 1)</a:t>
            </a:r>
          </a:p>
          <a:p>
            <a:pPr>
              <a:spcAft>
                <a:spcPts val="350"/>
              </a:spcAft>
            </a:pPr>
            <a:r>
              <a:rPr sz="1150" b="1">
                <a:solidFill>
                  <a:srgbClr val="394B2D"/>
                </a:solidFill>
                <a:latin typeface="Aptos"/>
              </a:rPr>
              <a:t>Eisen (Fe) | 10–15 mg/Tag:</a:t>
            </a:r>
            <a:r>
              <a:rPr sz="1150">
                <a:solidFill>
                  <a:srgbClr val="3B372E"/>
                </a:solidFill>
                <a:latin typeface="Aptos"/>
              </a:rPr>
              <a:t> Sauerstofftransport (Hämoglobin), mitochondriale Atmungskette &amp; Lymphozytenreifung. Quellen: Rotes Fleisch, Leber, Hülsenfrüchte, Brennnessel (Resorption + Vitamin C!)</a:t>
            </a:r>
          </a:p>
          <a:p>
            <a:pPr>
              <a:spcAft>
                <a:spcPts val="350"/>
              </a:spcAft>
            </a:pPr>
            <a:r>
              <a:rPr sz="1150" b="1">
                <a:solidFill>
                  <a:srgbClr val="394B2D"/>
                </a:solidFill>
                <a:latin typeface="Aptos"/>
              </a:rPr>
              <a:t>Zink (Zn) | 7–16 mg/Tag:</a:t>
            </a:r>
            <a:r>
              <a:rPr sz="1150">
                <a:solidFill>
                  <a:srgbClr val="3B372E"/>
                </a:solidFill>
                <a:latin typeface="Aptos"/>
              </a:rPr>
              <a:t> Kofaktor von &gt; 300 Enzymen, Thymushormon Thymulin, direkte antivirale Wirkung. Quellen: Austern, Rindfleisch, Eigelb, Kürbiskerne, Haferflocken</a:t>
            </a:r>
          </a:p>
          <a:p>
            <a:pPr>
              <a:spcAft>
                <a:spcPts val="350"/>
              </a:spcAft>
            </a:pPr>
            <a:r>
              <a:rPr sz="1150" b="1">
                <a:solidFill>
                  <a:srgbClr val="394B2D"/>
                </a:solidFill>
                <a:latin typeface="Aptos"/>
              </a:rPr>
              <a:t>Selen (Se) | 60–100 µg/Tag:</a:t>
            </a:r>
            <a:r>
              <a:rPr sz="1150">
                <a:solidFill>
                  <a:srgbClr val="3B372E"/>
                </a:solidFill>
                <a:latin typeface="Aptos"/>
              </a:rPr>
              <a:t> Zentrum der Glutathionperoxidase (Zellschutz) &amp; Schilddrüsen-Dejodasen. Quellen: Fisch, Fleisch, Steinpilze, Paranüsse (max. 2 Stück/Tag wegen Radium-Anreicherung)</a:t>
            </a:r>
          </a:p>
          <a:p>
            <a:pPr>
              <a:spcAft>
                <a:spcPts val="350"/>
              </a:spcAft>
            </a:pPr>
            <a:r>
              <a:rPr sz="1150" b="1">
                <a:solidFill>
                  <a:srgbClr val="394B2D"/>
                </a:solidFill>
                <a:latin typeface="Aptos"/>
              </a:rPr>
              <a:t>Kupfer (Cu) | 1,0–1,5 mg/Tag:</a:t>
            </a:r>
            <a:r>
              <a:rPr sz="1150">
                <a:solidFill>
                  <a:srgbClr val="3B372E"/>
                </a:solidFill>
                <a:latin typeface="Aptos"/>
              </a:rPr>
              <a:t> Superoxiddismutase (Cu/Zn-SOD), Eisenmobilisation. Quellen: Nüsse, Leber, Kakao, Hülsenfrüchte</a:t>
            </a:r>
          </a:p>
        </p:txBody>
      </p:sp>
      <p:sp>
        <p:nvSpPr>
          <p:cNvPr id="11" name="CardBg"/>
          <p:cNvSpPr/>
          <p:nvPr/>
        </p:nvSpPr>
        <p:spPr>
          <a:xfrm>
            <a:off x="5120640" y="1234440"/>
            <a:ext cx="4617720" cy="41605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39776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Immun- &amp; Stoffwechsel-Spurenelemente (Teil 2)</a:t>
            </a:r>
          </a:p>
          <a:p>
            <a:pPr>
              <a:spcAft>
                <a:spcPts val="350"/>
              </a:spcAft>
            </a:pPr>
            <a:r>
              <a:rPr sz="1150" b="1">
                <a:solidFill>
                  <a:srgbClr val="394B2D"/>
                </a:solidFill>
                <a:latin typeface="Aptos"/>
              </a:rPr>
              <a:t>Mangan (Mn) | 2–5 mg/Tag:</a:t>
            </a:r>
            <a:r>
              <a:rPr sz="1150">
                <a:solidFill>
                  <a:srgbClr val="3B372E"/>
                </a:solidFill>
                <a:latin typeface="Aptos"/>
              </a:rPr>
              <a:t> Mitochondriale Superoxiddismutase (Mn-SOD), Bindegewebs- und Knorpelaufbau. Quellen: Haferflocken, Weizenkeime, Hülsenfrüchte, Heidelbeeren</a:t>
            </a:r>
          </a:p>
          <a:p>
            <a:pPr>
              <a:spcAft>
                <a:spcPts val="350"/>
              </a:spcAft>
            </a:pPr>
            <a:r>
              <a:rPr sz="1150" b="1">
                <a:solidFill>
                  <a:srgbClr val="394B2D"/>
                </a:solidFill>
                <a:latin typeface="Aptos"/>
              </a:rPr>
              <a:t>Iod (I) | 150–200 µg/Tag:</a:t>
            </a:r>
            <a:r>
              <a:rPr sz="1150">
                <a:solidFill>
                  <a:srgbClr val="3B372E"/>
                </a:solidFill>
                <a:latin typeface="Aptos"/>
              </a:rPr>
              <a:t> Schilddrüsenhormone T3/T4 (Grundumsatz &amp; Wärmehaushalt im Winter) sowie antioxidative Funktion in Drüsengeweben. Quellen: Seefisch (Kabeljau, Seelachs), Meeresalgen</a:t>
            </a:r>
          </a:p>
          <a:p>
            <a:pPr>
              <a:spcAft>
                <a:spcPts val="350"/>
              </a:spcAft>
            </a:pPr>
            <a:r>
              <a:rPr sz="1150" b="1">
                <a:solidFill>
                  <a:srgbClr val="394B2D"/>
                </a:solidFill>
                <a:latin typeface="Aptos"/>
              </a:rPr>
              <a:t>Molybdän (Mo) | 50–100 µg/Tag:</a:t>
            </a:r>
            <a:r>
              <a:rPr sz="1150">
                <a:solidFill>
                  <a:srgbClr val="3B372E"/>
                </a:solidFill>
                <a:latin typeface="Aptos"/>
              </a:rPr>
              <a:t> Xanthinoxidase &amp; Sulfitoxidase (Abbau schwefelhaltiger Verbindungen &amp; Harnsäure). Quellen: Eier, Innereien, Hülsenfrüchte</a:t>
            </a:r>
          </a:p>
          <a:p>
            <a:pPr>
              <a:spcAft>
                <a:spcPts val="350"/>
              </a:spcAft>
            </a:pPr>
            <a:r>
              <a:rPr sz="1150" b="1">
                <a:solidFill>
                  <a:srgbClr val="394B2D"/>
                </a:solidFill>
                <a:latin typeface="Aptos"/>
              </a:rPr>
              <a:t>Chrom (Cr) | 30–100 µg/Tag:</a:t>
            </a:r>
            <a:r>
              <a:rPr sz="1150">
                <a:solidFill>
                  <a:srgbClr val="3B372E"/>
                </a:solidFill>
                <a:latin typeface="Aptos"/>
              </a:rPr>
              <a:t> Glukosetoleranzfaktor (Insulinsensitivität). Quellen: Vollkornprodukte, Obst, Gemüse, Bierhefe</a:t>
            </a:r>
          </a:p>
        </p:txBody>
      </p:sp>
      <p:sp>
        <p:nvSpPr>
          <p:cNvPr id="13" name="CardBg"/>
          <p:cNvSpPr/>
          <p:nvPr/>
        </p:nvSpPr>
        <p:spPr>
          <a:xfrm>
            <a:off x="411480" y="5532120"/>
            <a:ext cx="9326880" cy="15544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liesstextBox"/>
          <p:cNvSpPr txBox="1"/>
          <p:nvPr/>
        </p:nvSpPr>
        <p:spPr>
          <a:xfrm>
            <a:off x="539496" y="5623559"/>
            <a:ext cx="9070848" cy="1371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Praxishinweis zur Bioverfügbarkeit &amp; Resorption</a:t>
            </a:r>
          </a:p>
          <a:p>
            <a:pPr>
              <a:spcAft>
                <a:spcPts val="300"/>
              </a:spcAft>
            </a:pPr>
            <a:r>
              <a:rPr sz="1150">
                <a:solidFill>
                  <a:srgbClr val="3B372E"/>
                </a:solidFill>
                <a:latin typeface="Aptos"/>
              </a:rPr>
              <a:t>Phytinsäure (aus nicht fermentiertem Vollkorn/Hülsenfrüchten), Tannine (Schwarztee/Kaffee) sowie Schwermetalle konkurrieren im Dünndarm um dieselben divalenten Metalltransporter (DMT-1). Organisch gebundene Chelate (z. B. Zinkbisglycinat, Zinkpicolinat, Selenomethionin) weisen eine deutlich höhere Bioverfügbarkeit auf als anorganische Oxide.</a:t>
            </a:r>
          </a:p>
        </p:txBody>
      </p:sp>
    </p:spTree>
    <p:extLst>
      <p:ext uri="{BB962C8B-B14F-4D97-AF65-F5344CB8AC3E}">
        <p14:creationId xmlns:p14="http://schemas.microsoft.com/office/powerpoint/2010/main" val="227349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down)">
                                      <p:cBhvr>
                                        <p:cTn id="32" dur="4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down)">
                                      <p:cBhvr>
                                        <p:cTn id="37" dur="400"/>
                                        <p:tgtEl>
                                          <p:spTgt spid="1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2" end="2"/>
                                            </p:txEl>
                                          </p:spTgt>
                                        </p:tgtEl>
                                        <p:attrNameLst>
                                          <p:attrName>style.visibility</p:attrName>
                                        </p:attrNameLst>
                                      </p:cBhvr>
                                      <p:to>
                                        <p:strVal val="visible"/>
                                      </p:to>
                                    </p:set>
                                    <p:animEffect transition="in" filter="wipe(down)">
                                      <p:cBhvr>
                                        <p:cTn id="42" dur="400"/>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Effect transition="in" filter="wipe(down)">
                                      <p:cBhvr>
                                        <p:cTn id="47" dur="400"/>
                                        <p:tgtEl>
                                          <p:spTgt spid="1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4" end="4"/>
                                            </p:txEl>
                                          </p:spTgt>
                                        </p:tgtEl>
                                        <p:attrNameLst>
                                          <p:attrName>style.visibility</p:attrName>
                                        </p:attrNameLst>
                                      </p:cBhvr>
                                      <p:to>
                                        <p:strVal val="visible"/>
                                      </p:to>
                                    </p:set>
                                    <p:animEffect transition="in" filter="wipe(down)">
                                      <p:cBhvr>
                                        <p:cTn id="52" dur="4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DC1B5F36-4514-2B74-35FA-4900D86A7370}"/>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9EE51EBE-5F92-68FC-AD93-346072835C54}"/>
              </a:ext>
            </a:extLst>
          </p:cNvPr>
          <p:cNvPicPr>
            <a:picLocks noChangeAspect="1"/>
          </p:cNvPicPr>
          <p:nvPr/>
        </p:nvPicPr>
        <p:blipFill>
          <a:blip r:embed="rId3"/>
          <a:srcRect b="9535"/>
          <a:stretch>
            <a:fillRect/>
          </a:stretch>
        </p:blipFill>
        <p:spPr>
          <a:xfrm>
            <a:off x="5257800" y="1280160"/>
            <a:ext cx="4480560" cy="3840480"/>
          </a:xfrm>
          <a:prstGeom prst="rect">
            <a:avLst/>
          </a:prstGeom>
        </p:spPr>
      </p:pic>
      <p:sp>
        <p:nvSpPr>
          <p:cNvPr id="10"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Orthomolekulare Medizin</a:t>
            </a:r>
          </a:p>
        </p:txBody>
      </p:sp>
      <p:sp>
        <p:nvSpPr>
          <p:cNvPr id="12"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Mikronährstoffe: Zink – Der antivirale Türsteher</a:t>
            </a:r>
          </a:p>
        </p:txBody>
      </p:sp>
      <p:sp>
        <p:nvSpPr>
          <p:cNvPr id="13"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Kofaktor für über 300 Enzyme, Thymus-Reifung und direkte Hemmung der viralen Replikation</a:t>
            </a:r>
          </a:p>
        </p:txBody>
      </p:sp>
      <p:sp>
        <p:nvSpPr>
          <p:cNvPr id="14"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6"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11</a:t>
            </a:r>
          </a:p>
        </p:txBody>
      </p:sp>
      <p:sp>
        <p:nvSpPr>
          <p:cNvPr id="17" name="CardBg"/>
          <p:cNvSpPr/>
          <p:nvPr/>
        </p:nvSpPr>
        <p:spPr>
          <a:xfrm>
            <a:off x="411480" y="1280160"/>
            <a:ext cx="466344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39496" y="1371600"/>
            <a:ext cx="4407407" cy="562355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Wirkprofil, Bedarf &amp; therapeutischer Einsatz</a:t>
            </a:r>
          </a:p>
          <a:p>
            <a:pPr>
              <a:spcAft>
                <a:spcPts val="350"/>
              </a:spcAft>
            </a:pPr>
            <a:r>
              <a:rPr sz="1150" b="1">
                <a:solidFill>
                  <a:srgbClr val="394B2D"/>
                </a:solidFill>
                <a:latin typeface="Aptos"/>
              </a:rPr>
              <a:t>Tagesbedarf (DACH):</a:t>
            </a:r>
            <a:r>
              <a:rPr sz="1150">
                <a:solidFill>
                  <a:srgbClr val="3B372E"/>
                </a:solidFill>
                <a:latin typeface="Aptos"/>
              </a:rPr>
              <a:t> Frauen 7–10 mg/Tag · Männer 10–16 mg/Tag (abhängig von der Phytatzufuhr)</a:t>
            </a:r>
          </a:p>
          <a:p>
            <a:pPr>
              <a:spcAft>
                <a:spcPts val="350"/>
              </a:spcAft>
            </a:pPr>
            <a:r>
              <a:rPr sz="1150" b="1">
                <a:solidFill>
                  <a:srgbClr val="394B2D"/>
                </a:solidFill>
                <a:latin typeface="Aptos"/>
              </a:rPr>
              <a:t>Therapeutische Dosierung:</a:t>
            </a:r>
            <a:r>
              <a:rPr sz="1150">
                <a:solidFill>
                  <a:srgbClr val="3B372E"/>
                </a:solidFill>
                <a:latin typeface="Aptos"/>
              </a:rPr>
              <a:t> Präventiv 15–25 mg/Tag · Akut bei Infektbeginn 30–75 mg/Tag über 5–7 Tage (z. B. als Zinkacetat-/Zinkgluconat-Lutschtabletten oder Zinkbisglycinat)</a:t>
            </a:r>
          </a:p>
          <a:p>
            <a:pPr>
              <a:spcAft>
                <a:spcPts val="350"/>
              </a:spcAft>
            </a:pPr>
            <a:r>
              <a:rPr sz="1150" b="1">
                <a:solidFill>
                  <a:srgbClr val="394B2D"/>
                </a:solidFill>
                <a:latin typeface="Aptos"/>
              </a:rPr>
              <a:t>Über 300 Zink-abhängige Enzyme:</a:t>
            </a:r>
            <a:r>
              <a:rPr sz="1150">
                <a:solidFill>
                  <a:srgbClr val="3B372E"/>
                </a:solidFill>
                <a:latin typeface="Aptos"/>
              </a:rPr>
              <a:t> Unverzichtbar für DNA-/RNA-Polymerasen, Carboanhydrase und Cu/Zn-Superoxiddismutase</a:t>
            </a:r>
          </a:p>
          <a:p>
            <a:pPr>
              <a:spcAft>
                <a:spcPts val="350"/>
              </a:spcAft>
            </a:pPr>
            <a:r>
              <a:rPr sz="1150" b="1">
                <a:solidFill>
                  <a:srgbClr val="394B2D"/>
                </a:solidFill>
                <a:latin typeface="Aptos"/>
              </a:rPr>
              <a:t>Direkt antiviral:</a:t>
            </a:r>
            <a:r>
              <a:rPr sz="1150">
                <a:solidFill>
                  <a:srgbClr val="3B372E"/>
                </a:solidFill>
                <a:latin typeface="Aptos"/>
              </a:rPr>
              <a:t> Freie Zn²⁺-Ionen blockieren die ICAM-1-Rezeptoren auf der Nasenschleimhaut (Eintrittspforte für Rhinoviren) und hemmen die virale RNA-Polymerase</a:t>
            </a:r>
          </a:p>
          <a:p>
            <a:pPr>
              <a:spcAft>
                <a:spcPts val="350"/>
              </a:spcAft>
            </a:pPr>
            <a:r>
              <a:rPr sz="1150" b="1">
                <a:solidFill>
                  <a:srgbClr val="394B2D"/>
                </a:solidFill>
                <a:latin typeface="Aptos"/>
              </a:rPr>
              <a:t>Th1/Th2-Immunbalance:</a:t>
            </a:r>
            <a:r>
              <a:rPr sz="1150">
                <a:solidFill>
                  <a:srgbClr val="3B372E"/>
                </a:solidFill>
                <a:latin typeface="Aptos"/>
              </a:rPr>
              <a:t> Aktiviert das Thymushormon Thymulin für die Reifung naiver T-Lymphozyten zu zytotoxischen T-Helferzellen (Th1)</a:t>
            </a:r>
          </a:p>
          <a:p>
            <a:pPr>
              <a:spcAft>
                <a:spcPts val="350"/>
              </a:spcAft>
            </a:pPr>
            <a:r>
              <a:rPr sz="1150" b="1">
                <a:solidFill>
                  <a:srgbClr val="394B2D"/>
                </a:solidFill>
                <a:latin typeface="Aptos"/>
              </a:rPr>
              <a:t>Schleimhaut &amp; Haut:</a:t>
            </a:r>
            <a:r>
              <a:rPr sz="1150">
                <a:solidFill>
                  <a:srgbClr val="3B372E"/>
                </a:solidFill>
                <a:latin typeface="Aptos"/>
              </a:rPr>
              <a:t> Fördert Wundheilung, Epithelintegrität und Tight Junctions im Darm</a:t>
            </a:r>
          </a:p>
        </p:txBody>
      </p:sp>
      <p:sp>
        <p:nvSpPr>
          <p:cNvPr id="19" name="CardBg"/>
          <p:cNvSpPr/>
          <p:nvPr/>
        </p:nvSpPr>
        <p:spPr>
          <a:xfrm>
            <a:off x="5257800" y="5257800"/>
            <a:ext cx="4480560" cy="18288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5385816" y="5349240"/>
            <a:ext cx="4224528" cy="1645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Arzneimittel als «Zink-Räuber»</a:t>
            </a:r>
          </a:p>
          <a:p>
            <a:pPr>
              <a:spcAft>
                <a:spcPts val="350"/>
              </a:spcAft>
            </a:pPr>
            <a:r>
              <a:rPr sz="1100" b="1">
                <a:solidFill>
                  <a:srgbClr val="394B2D"/>
                </a:solidFill>
                <a:latin typeface="Aptos"/>
              </a:rPr>
              <a:t>Blutdrucksenker:</a:t>
            </a:r>
            <a:r>
              <a:rPr sz="1100">
                <a:solidFill>
                  <a:srgbClr val="3B372E"/>
                </a:solidFill>
                <a:latin typeface="Aptos"/>
              </a:rPr>
              <a:t> ACE-Hemmer, AT1-Antagonisten (Sartane) &amp; Thiazid-Diuretika erhöhen die renale Zinkausscheidung</a:t>
            </a:r>
          </a:p>
          <a:p>
            <a:pPr>
              <a:spcAft>
                <a:spcPts val="350"/>
              </a:spcAft>
            </a:pPr>
            <a:r>
              <a:rPr sz="1100" b="1">
                <a:solidFill>
                  <a:srgbClr val="394B2D"/>
                </a:solidFill>
                <a:latin typeface="Aptos"/>
              </a:rPr>
              <a:t>Weitere Interaktionen:</a:t>
            </a:r>
            <a:r>
              <a:rPr sz="1100">
                <a:solidFill>
                  <a:srgbClr val="3B372E"/>
                </a:solidFill>
                <a:latin typeface="Aptos"/>
              </a:rPr>
              <a:t> Protonenpumpenhemmer (PPI senken Resorption durch hohen Magen-pH) &amp; orale Kontrazeptiva</a:t>
            </a:r>
          </a:p>
        </p:txBody>
      </p:sp>
    </p:spTree>
    <p:extLst>
      <p:ext uri="{BB962C8B-B14F-4D97-AF65-F5344CB8AC3E}">
        <p14:creationId xmlns:p14="http://schemas.microsoft.com/office/powerpoint/2010/main" val="166382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4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down)">
                                      <p:cBhvr>
                                        <p:cTn id="17" dur="4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down)">
                                      <p:cBhvr>
                                        <p:cTn id="22" dur="4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wipe(down)">
                                      <p:cBhvr>
                                        <p:cTn id="27" dur="4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wipe(down)">
                                      <p:cBhvr>
                                        <p:cTn id="32" dur="400"/>
                                        <p:tgtEl>
                                          <p:spTgt spid="1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xEl>
                                              <p:pRg st="5" end="5"/>
                                            </p:txEl>
                                          </p:spTgt>
                                        </p:tgtEl>
                                        <p:attrNameLst>
                                          <p:attrName>style.visibility</p:attrName>
                                        </p:attrNameLst>
                                      </p:cBhvr>
                                      <p:to>
                                        <p:strVal val="visible"/>
                                      </p:to>
                                    </p:set>
                                    <p:animEffect transition="in" filter="wipe(down)">
                                      <p:cBhvr>
                                        <p:cTn id="37" dur="400"/>
                                        <p:tgtEl>
                                          <p:spTgt spid="1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xEl>
                                              <p:pRg st="6" end="6"/>
                                            </p:txEl>
                                          </p:spTgt>
                                        </p:tgtEl>
                                        <p:attrNameLst>
                                          <p:attrName>style.visibility</p:attrName>
                                        </p:attrNameLst>
                                      </p:cBhvr>
                                      <p:to>
                                        <p:strVal val="visible"/>
                                      </p:to>
                                    </p:set>
                                    <p:animEffect transition="in" filter="wipe(down)">
                                      <p:cBhvr>
                                        <p:cTn id="42" dur="400"/>
                                        <p:tgtEl>
                                          <p:spTgt spid="1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wipe(down)">
                                      <p:cBhvr>
                                        <p:cTn id="47" dur="400"/>
                                        <p:tgtEl>
                                          <p:spTgt spid="2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xEl>
                                              <p:pRg st="1" end="1"/>
                                            </p:txEl>
                                          </p:spTgt>
                                        </p:tgtEl>
                                        <p:attrNameLst>
                                          <p:attrName>style.visibility</p:attrName>
                                        </p:attrNameLst>
                                      </p:cBhvr>
                                      <p:to>
                                        <p:strVal val="visible"/>
                                      </p:to>
                                    </p:set>
                                    <p:animEffect transition="in" filter="wipe(down)">
                                      <p:cBhvr>
                                        <p:cTn id="52" dur="400"/>
                                        <p:tgtEl>
                                          <p:spTgt spid="20">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0">
                                            <p:txEl>
                                              <p:pRg st="2" end="2"/>
                                            </p:txEl>
                                          </p:spTgt>
                                        </p:tgtEl>
                                        <p:attrNameLst>
                                          <p:attrName>style.visibility</p:attrName>
                                        </p:attrNameLst>
                                      </p:cBhvr>
                                      <p:to>
                                        <p:strVal val="visible"/>
                                      </p:to>
                                    </p:set>
                                    <p:animEffect transition="in" filter="wipe(down)">
                                      <p:cBhvr>
                                        <p:cTn id="57" dur="4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679F71D9-59A1-B7BB-3044-C77ED4378394}"/>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30A427A2-73EE-8E90-CAFB-506650988892}"/>
              </a:ext>
            </a:extLst>
          </p:cNvPr>
          <p:cNvPicPr>
            <a:picLocks noChangeAspect="1"/>
          </p:cNvPicPr>
          <p:nvPr/>
        </p:nvPicPr>
        <p:blipFill>
          <a:blip r:embed="rId3"/>
          <a:srcRect l="20103" t="35772" r="27695" b="30773"/>
          <a:stretch>
            <a:fillRect/>
          </a:stretch>
        </p:blipFill>
        <p:spPr>
          <a:xfrm>
            <a:off x="5257800" y="1280160"/>
            <a:ext cx="2286000" cy="2834640"/>
          </a:xfrm>
          <a:prstGeom prst="rect">
            <a:avLst/>
          </a:prstGeom>
        </p:spPr>
      </p:pic>
      <p:pic>
        <p:nvPicPr>
          <p:cNvPr id="10" name="Picture 2" descr="Pazifischer Hering (Clupea pallasii) im ...">
            <a:extLst>
              <a:ext uri="{FF2B5EF4-FFF2-40B4-BE49-F238E27FC236}">
                <a16:creationId xmlns:a16="http://schemas.microsoft.com/office/drawing/2014/main" id="{16B94985-A8F3-FEDC-C791-A6A938386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5240" y="1280160"/>
            <a:ext cx="210312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Paranuss">
            <a:extLst>
              <a:ext uri="{FF2B5EF4-FFF2-40B4-BE49-F238E27FC236}">
                <a16:creationId xmlns:a16="http://schemas.microsoft.com/office/drawing/2014/main" id="{6C4AD543-2C34-CB70-F7D1-B02D0CB045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195" t="14299" r="6832" b="10656"/>
          <a:stretch/>
        </p:blipFill>
        <p:spPr bwMode="auto">
          <a:xfrm>
            <a:off x="7635240" y="2743200"/>
            <a:ext cx="210312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Was ist Soja? Ist Soja gesund? Alles ...">
            <a:extLst>
              <a:ext uri="{FF2B5EF4-FFF2-40B4-BE49-F238E27FC236}">
                <a16:creationId xmlns:a16="http://schemas.microsoft.com/office/drawing/2014/main" id="{C62A50BD-EF6A-E3DD-651B-8ADF7C4D6DE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248" t="7715" r="6951"/>
          <a:stretch/>
        </p:blipFill>
        <p:spPr bwMode="auto">
          <a:xfrm>
            <a:off x="5257800" y="4251960"/>
            <a:ext cx="4480560" cy="2834640"/>
          </a:xfrm>
          <a:prstGeom prst="rect">
            <a:avLst/>
          </a:prstGeom>
          <a:noFill/>
          <a:extLst>
            <a:ext uri="{909E8E84-426E-40DD-AFC4-6F175D3DCCD1}">
              <a14:hiddenFill xmlns:a14="http://schemas.microsoft.com/office/drawing/2010/main">
                <a:solidFill>
                  <a:srgbClr val="FFFFFF"/>
                </a:solidFill>
              </a14:hiddenFill>
            </a:ext>
          </a:extLst>
        </p:spPr>
      </p:pic>
      <p:sp>
        <p:nvSpPr>
          <p:cNvPr id="1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Orthomolekulare Medizin</a:t>
            </a:r>
          </a:p>
        </p:txBody>
      </p:sp>
      <p:sp>
        <p:nvSpPr>
          <p:cNvPr id="1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Mikronährstoffe: Selen – Zellschutz &amp; Immunmodulation</a:t>
            </a:r>
          </a:p>
        </p:txBody>
      </p:sp>
      <p:sp>
        <p:nvSpPr>
          <p:cNvPr id="1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Essenzielle Selenoproteine gegen oxidativen Stress, Virusmutationen und Entzündungskaskaden</a:t>
            </a:r>
          </a:p>
        </p:txBody>
      </p:sp>
      <p:sp>
        <p:nvSpPr>
          <p:cNvPr id="1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12</a:t>
            </a:r>
          </a:p>
        </p:txBody>
      </p:sp>
      <p:sp>
        <p:nvSpPr>
          <p:cNvPr id="22" name="CardBg"/>
          <p:cNvSpPr/>
          <p:nvPr/>
        </p:nvSpPr>
        <p:spPr>
          <a:xfrm>
            <a:off x="411480" y="1280160"/>
            <a:ext cx="466344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LineAnimBox"/>
          <p:cNvSpPr txBox="1"/>
          <p:nvPr/>
        </p:nvSpPr>
        <p:spPr>
          <a:xfrm>
            <a:off x="539496" y="1371600"/>
            <a:ext cx="4407407" cy="56235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Biochemie, Dosierung &amp; Quellen (Selen-arme Böden CH!)</a:t>
            </a:r>
          </a:p>
          <a:p>
            <a:pPr>
              <a:spcAft>
                <a:spcPts val="350"/>
              </a:spcAft>
            </a:pPr>
            <a:r>
              <a:rPr sz="1150" b="1">
                <a:solidFill>
                  <a:srgbClr val="394B2D"/>
                </a:solidFill>
                <a:latin typeface="Aptos"/>
              </a:rPr>
              <a:t>Erhaltungsbedarf vs. Therapie:</a:t>
            </a:r>
            <a:r>
              <a:rPr sz="1150">
                <a:solidFill>
                  <a:srgbClr val="3B372E"/>
                </a:solidFill>
                <a:latin typeface="Aptos"/>
              </a:rPr>
              <a:t> Basisbedarf ca. 60–70 µg/Tag · Therapeutisch 100–200 µg/Tag (akut kurzzeitig bis 300 µg/Tag)</a:t>
            </a:r>
          </a:p>
          <a:p>
            <a:pPr>
              <a:spcAft>
                <a:spcPts val="350"/>
              </a:spcAft>
            </a:pPr>
            <a:r>
              <a:rPr sz="1150" b="1">
                <a:solidFill>
                  <a:srgbClr val="394B2D"/>
                </a:solidFill>
                <a:latin typeface="Aptos"/>
              </a:rPr>
              <a:t>Glutathionperoxidasen (GPx 1–4):</a:t>
            </a:r>
            <a:r>
              <a:rPr sz="1150">
                <a:solidFill>
                  <a:srgbClr val="3B372E"/>
                </a:solidFill>
                <a:latin typeface="Aptos"/>
              </a:rPr>
              <a:t> Selen (als Selenocystein) bildet das aktive Zentrum der wichtigsten antioxidativen Schutzsysteme gegen Wasserstoffperoxid und Lipidperoxide</a:t>
            </a:r>
          </a:p>
          <a:p>
            <a:pPr>
              <a:spcAft>
                <a:spcPts val="350"/>
              </a:spcAft>
            </a:pPr>
            <a:r>
              <a:rPr sz="1150" b="1">
                <a:solidFill>
                  <a:srgbClr val="394B2D"/>
                </a:solidFill>
                <a:latin typeface="Aptos"/>
              </a:rPr>
              <a:t>Antivirale Genomstabilität:</a:t>
            </a:r>
            <a:r>
              <a:rPr sz="1150">
                <a:solidFill>
                  <a:srgbClr val="3B372E"/>
                </a:solidFill>
                <a:latin typeface="Aptos"/>
              </a:rPr>
              <a:t> Selenmangel im Wirtsorganismus erhöht den oxidativen Stress und beschleunigt die Mutationsrate von RNA-Viren (Influenza-, Coxsackie-Viren)</a:t>
            </a:r>
          </a:p>
          <a:p>
            <a:pPr>
              <a:spcAft>
                <a:spcPts val="350"/>
              </a:spcAft>
            </a:pPr>
            <a:r>
              <a:rPr sz="1150" b="1">
                <a:solidFill>
                  <a:srgbClr val="394B2D"/>
                </a:solidFill>
                <a:latin typeface="Aptos"/>
              </a:rPr>
              <a:t>Immunantwort &amp; Entgiftung:</a:t>
            </a:r>
            <a:r>
              <a:rPr sz="1150">
                <a:solidFill>
                  <a:srgbClr val="3B372E"/>
                </a:solidFill>
                <a:latin typeface="Aptos"/>
              </a:rPr>
              <a:t> Steigert die Aktivität von NK-Zellen (Natürliche Killerzellen) und T-Lymphozyten, reguliert TNF-α und bindet toxische Schwermetalle (z. B. Quecksilber als unlösliches HgSe)</a:t>
            </a:r>
          </a:p>
          <a:p>
            <a:pPr>
              <a:spcAft>
                <a:spcPts val="350"/>
              </a:spcAft>
            </a:pPr>
            <a:r>
              <a:rPr sz="1150" b="1">
                <a:solidFill>
                  <a:srgbClr val="394B2D"/>
                </a:solidFill>
                <a:latin typeface="Aptos"/>
              </a:rPr>
              <a:t>Natürliche Quellen:</a:t>
            </a:r>
            <a:r>
              <a:rPr sz="1150">
                <a:solidFill>
                  <a:srgbClr val="3B372E"/>
                </a:solidFill>
                <a:latin typeface="Aptos"/>
              </a:rPr>
              <a:t> Meeresfisch, Steinpilze (ca. 180 µg/100 g), Eier, Hülsenfrüchte; Paranüsse (Cave: reichern natürliches Radium an → max. 2 Paranüsse pro Tag!)</a:t>
            </a:r>
          </a:p>
        </p:txBody>
      </p:sp>
    </p:spTree>
    <p:extLst>
      <p:ext uri="{BB962C8B-B14F-4D97-AF65-F5344CB8AC3E}">
        <p14:creationId xmlns:p14="http://schemas.microsoft.com/office/powerpoint/2010/main" val="343753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wipe(down)">
                                      <p:cBhvr>
                                        <p:cTn id="27" dur="400"/>
                                        <p:tgtEl>
                                          <p:spTgt spid="2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3">
                                            <p:txEl>
                                              <p:pRg st="1" end="1"/>
                                            </p:txEl>
                                          </p:spTgt>
                                        </p:tgtEl>
                                        <p:attrNameLst>
                                          <p:attrName>style.visibility</p:attrName>
                                        </p:attrNameLst>
                                      </p:cBhvr>
                                      <p:to>
                                        <p:strVal val="visible"/>
                                      </p:to>
                                    </p:set>
                                    <p:animEffect transition="in" filter="wipe(down)">
                                      <p:cBhvr>
                                        <p:cTn id="32" dur="400"/>
                                        <p:tgtEl>
                                          <p:spTgt spid="2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3">
                                            <p:txEl>
                                              <p:pRg st="2" end="2"/>
                                            </p:txEl>
                                          </p:spTgt>
                                        </p:tgtEl>
                                        <p:attrNameLst>
                                          <p:attrName>style.visibility</p:attrName>
                                        </p:attrNameLst>
                                      </p:cBhvr>
                                      <p:to>
                                        <p:strVal val="visible"/>
                                      </p:to>
                                    </p:set>
                                    <p:animEffect transition="in" filter="wipe(down)">
                                      <p:cBhvr>
                                        <p:cTn id="37" dur="400"/>
                                        <p:tgtEl>
                                          <p:spTgt spid="2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3">
                                            <p:txEl>
                                              <p:pRg st="3" end="3"/>
                                            </p:txEl>
                                          </p:spTgt>
                                        </p:tgtEl>
                                        <p:attrNameLst>
                                          <p:attrName>style.visibility</p:attrName>
                                        </p:attrNameLst>
                                      </p:cBhvr>
                                      <p:to>
                                        <p:strVal val="visible"/>
                                      </p:to>
                                    </p:set>
                                    <p:animEffect transition="in" filter="wipe(down)">
                                      <p:cBhvr>
                                        <p:cTn id="42" dur="400"/>
                                        <p:tgtEl>
                                          <p:spTgt spid="2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3">
                                            <p:txEl>
                                              <p:pRg st="4" end="4"/>
                                            </p:txEl>
                                          </p:spTgt>
                                        </p:tgtEl>
                                        <p:attrNameLst>
                                          <p:attrName>style.visibility</p:attrName>
                                        </p:attrNameLst>
                                      </p:cBhvr>
                                      <p:to>
                                        <p:strVal val="visible"/>
                                      </p:to>
                                    </p:set>
                                    <p:animEffect transition="in" filter="wipe(down)">
                                      <p:cBhvr>
                                        <p:cTn id="47" dur="400"/>
                                        <p:tgtEl>
                                          <p:spTgt spid="2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3">
                                            <p:txEl>
                                              <p:pRg st="5" end="5"/>
                                            </p:txEl>
                                          </p:spTgt>
                                        </p:tgtEl>
                                        <p:attrNameLst>
                                          <p:attrName>style.visibility</p:attrName>
                                        </p:attrNameLst>
                                      </p:cBhvr>
                                      <p:to>
                                        <p:strVal val="visible"/>
                                      </p:to>
                                    </p:set>
                                    <p:animEffect transition="in" filter="wipe(down)">
                                      <p:cBhvr>
                                        <p:cTn id="52" dur="400"/>
                                        <p:tgtEl>
                                          <p:spTgt spid="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name="page8">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AC2B48E-D80F-DCD9-41A2-B3D84A5F565C}"/>
              </a:ext>
            </a:extLst>
          </p:cNvPr>
          <p:cNvPicPr>
            <a:picLocks noChangeAspect="1"/>
          </p:cNvPicPr>
          <p:nvPr/>
        </p:nvPicPr>
        <p:blipFill>
          <a:blip r:embed="rId3"/>
          <a:stretch>
            <a:fillRect/>
          </a:stretch>
        </p:blipFill>
        <p:spPr>
          <a:xfrm>
            <a:off x="411480" y="4069080"/>
            <a:ext cx="4754880" cy="2971800"/>
          </a:xfrm>
          <a:prstGeom prst="rect">
            <a:avLst/>
          </a:prstGeom>
          <a:noFill/>
          <a:ln>
            <a:noFill/>
          </a:ln>
        </p:spPr>
      </p:pic>
      <p:pic>
        <p:nvPicPr>
          <p:cNvPr id="5" name="Grafik 4">
            <a:extLst>
              <a:ext uri="{FF2B5EF4-FFF2-40B4-BE49-F238E27FC236}">
                <a16:creationId xmlns:a16="http://schemas.microsoft.com/office/drawing/2014/main" id="{28E214A9-61D4-CC69-6357-0372CA46DCB7}"/>
              </a:ext>
            </a:extLst>
          </p:cNvPr>
          <p:cNvPicPr>
            <a:picLocks noChangeAspect="1"/>
          </p:cNvPicPr>
          <p:nvPr/>
        </p:nvPicPr>
        <p:blipFill>
          <a:blip r:embed="rId4"/>
          <a:stretch>
            <a:fillRect/>
          </a:stretch>
        </p:blipFill>
        <p:spPr>
          <a:xfrm>
            <a:off x="6812280" y="1280160"/>
            <a:ext cx="2926080" cy="2651760"/>
          </a:xfrm>
          <a:prstGeom prst="rect">
            <a:avLst/>
          </a:prstGeom>
          <a:noFill/>
          <a:ln>
            <a:noFill/>
          </a:ln>
        </p:spPr>
      </p:pic>
      <p:pic>
        <p:nvPicPr>
          <p:cNvPr id="6" name="Grafik 5">
            <a:extLst>
              <a:ext uri="{FF2B5EF4-FFF2-40B4-BE49-F238E27FC236}">
                <a16:creationId xmlns:a16="http://schemas.microsoft.com/office/drawing/2014/main" id="{2446F548-038F-3F20-DA9F-0873738FC6E7}"/>
              </a:ext>
            </a:extLst>
          </p:cNvPr>
          <p:cNvPicPr>
            <a:picLocks noChangeAspect="1"/>
          </p:cNvPicPr>
          <p:nvPr/>
        </p:nvPicPr>
        <p:blipFill>
          <a:blip r:embed="rId5"/>
          <a:stretch>
            <a:fillRect/>
          </a:stretch>
        </p:blipFill>
        <p:spPr>
          <a:xfrm>
            <a:off x="411480" y="1280160"/>
            <a:ext cx="2926080" cy="2651760"/>
          </a:xfrm>
          <a:prstGeom prst="rect">
            <a:avLst/>
          </a:prstGeom>
          <a:noFill/>
          <a:ln>
            <a:noFill/>
          </a:ln>
        </p:spPr>
      </p:pic>
      <p:sp>
        <p:nvSpPr>
          <p:cNvPr id="30"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Lipidmedizin · Entzündungsauflösung</a:t>
            </a:r>
          </a:p>
        </p:txBody>
      </p:sp>
      <p:sp>
        <p:nvSpPr>
          <p:cNvPr id="32"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Omega-3-Fettsäuren: Marine &amp; pflanzliche Quellen</a:t>
            </a:r>
          </a:p>
        </p:txBody>
      </p:sp>
      <p:sp>
        <p:nvSpPr>
          <p:cNvPr id="33"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Von der historischen Lebertran-Prophylaxe bis zu hochreinem Algen-, Fisch- und Krillöl (Phospholipide)</a:t>
            </a:r>
          </a:p>
        </p:txBody>
      </p:sp>
      <p:sp>
        <p:nvSpPr>
          <p:cNvPr id="34"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36"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13</a:t>
            </a:r>
          </a:p>
        </p:txBody>
      </p:sp>
      <p:sp>
        <p:nvSpPr>
          <p:cNvPr id="37" name="CardBg"/>
          <p:cNvSpPr/>
          <p:nvPr/>
        </p:nvSpPr>
        <p:spPr>
          <a:xfrm>
            <a:off x="3474720" y="1280160"/>
            <a:ext cx="3200400" cy="26517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LineAnimBox"/>
          <p:cNvSpPr txBox="1"/>
          <p:nvPr/>
        </p:nvSpPr>
        <p:spPr>
          <a:xfrm>
            <a:off x="3602736" y="1371600"/>
            <a:ext cx="2944368" cy="24688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3 Hauptvertreter</a:t>
            </a:r>
          </a:p>
          <a:p>
            <a:pPr>
              <a:spcAft>
                <a:spcPts val="350"/>
              </a:spcAft>
            </a:pPr>
            <a:r>
              <a:rPr sz="1100" b="1">
                <a:solidFill>
                  <a:srgbClr val="394B2D"/>
                </a:solidFill>
                <a:latin typeface="Aptos"/>
              </a:rPr>
              <a:t>ALA (α-Linolensäure, C18:</a:t>
            </a:r>
            <a:r>
              <a:rPr sz="1100">
                <a:solidFill>
                  <a:srgbClr val="3B372E"/>
                </a:solidFill>
                <a:latin typeface="Aptos"/>
              </a:rPr>
              <a:t>3): Pflanzlich (Leinöl, Hanföl, Baumnüsse). Konversionsrate zu EPA/DHA beim Menschen nur ca. 2–5 %!</a:t>
            </a:r>
          </a:p>
          <a:p>
            <a:pPr>
              <a:spcAft>
                <a:spcPts val="350"/>
              </a:spcAft>
            </a:pPr>
            <a:r>
              <a:rPr sz="1100" b="1">
                <a:solidFill>
                  <a:srgbClr val="394B2D"/>
                </a:solidFill>
                <a:latin typeface="Aptos"/>
              </a:rPr>
              <a:t>EPA (Eicosapentaensäure, C20:</a:t>
            </a:r>
            <a:r>
              <a:rPr sz="1100">
                <a:solidFill>
                  <a:srgbClr val="3B372E"/>
                </a:solidFill>
                <a:latin typeface="Aptos"/>
              </a:rPr>
              <a:t>5): Marine Quelle (Fischöl, Krillöl, Mikroalgen Schizochytrium sp.) – zentrale antientzündliche Vorstufe</a:t>
            </a:r>
          </a:p>
          <a:p>
            <a:pPr>
              <a:spcAft>
                <a:spcPts val="350"/>
              </a:spcAft>
            </a:pPr>
            <a:r>
              <a:rPr sz="1100" b="1">
                <a:solidFill>
                  <a:srgbClr val="394B2D"/>
                </a:solidFill>
                <a:latin typeface="Aptos"/>
              </a:rPr>
              <a:t>DHA (Docosahexaensäure, C22:</a:t>
            </a:r>
            <a:r>
              <a:rPr sz="1100">
                <a:solidFill>
                  <a:srgbClr val="3B372E"/>
                </a:solidFill>
                <a:latin typeface="Aptos"/>
              </a:rPr>
              <a:t>6): Marine Quelle – Strukturfettsäure für Zellmembranen, Gehirn und Retina</a:t>
            </a:r>
          </a:p>
        </p:txBody>
      </p:sp>
      <p:sp>
        <p:nvSpPr>
          <p:cNvPr id="39" name="CardBg"/>
          <p:cNvSpPr/>
          <p:nvPr/>
        </p:nvSpPr>
        <p:spPr>
          <a:xfrm>
            <a:off x="5303520" y="4069080"/>
            <a:ext cx="4434840" cy="29718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LineAnimBox"/>
          <p:cNvSpPr txBox="1"/>
          <p:nvPr/>
        </p:nvSpPr>
        <p:spPr>
          <a:xfrm>
            <a:off x="5431536" y="4160520"/>
            <a:ext cx="4178807" cy="2788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Galenik &amp; Bioverfügbarkeit</a:t>
            </a:r>
          </a:p>
          <a:p>
            <a:pPr>
              <a:spcAft>
                <a:spcPts val="350"/>
              </a:spcAft>
            </a:pPr>
            <a:r>
              <a:rPr sz="1100" b="1">
                <a:solidFill>
                  <a:srgbClr val="394B2D"/>
                </a:solidFill>
                <a:latin typeface="Aptos"/>
              </a:rPr>
              <a:t>Lebertran &amp; Fischöl:</a:t>
            </a:r>
            <a:r>
              <a:rPr sz="1100">
                <a:solidFill>
                  <a:srgbClr val="3B372E"/>
                </a:solidFill>
                <a:latin typeface="Aptos"/>
              </a:rPr>
              <a:t> Natürliche Triglyceridform (TG) deutlich besser bioverfügbar als synthetische Ethylester (EE)</a:t>
            </a:r>
          </a:p>
          <a:p>
            <a:pPr>
              <a:spcAft>
                <a:spcPts val="350"/>
              </a:spcAft>
            </a:pPr>
            <a:r>
              <a:rPr sz="1100" b="1">
                <a:solidFill>
                  <a:srgbClr val="394B2D"/>
                </a:solidFill>
                <a:latin typeface="Aptos"/>
              </a:rPr>
              <a:t>Krillöl (Phospholipide):</a:t>
            </a:r>
            <a:r>
              <a:rPr sz="1100">
                <a:solidFill>
                  <a:srgbClr val="3B372E"/>
                </a:solidFill>
                <a:latin typeface="Aptos"/>
              </a:rPr>
              <a:t> EPA &amp; DHA sind an Phospholipide gebunden → wasserdispergierbar, höchste zelluläre Aufnahme ohne fischiges Aufstossen + natürliches Astaxanthin</a:t>
            </a:r>
          </a:p>
          <a:p>
            <a:pPr>
              <a:spcAft>
                <a:spcPts val="350"/>
              </a:spcAft>
            </a:pPr>
            <a:r>
              <a:rPr sz="1100" b="1">
                <a:solidFill>
                  <a:srgbClr val="394B2D"/>
                </a:solidFill>
                <a:latin typeface="Aptos"/>
              </a:rPr>
              <a:t>Mikroalgenöl:</a:t>
            </a:r>
            <a:r>
              <a:rPr sz="1100">
                <a:solidFill>
                  <a:srgbClr val="3B372E"/>
                </a:solidFill>
                <a:latin typeface="Aptos"/>
              </a:rPr>
              <a:t> Direkte vegane Primärquelle für EPA + DHA (früher nur DHA, heute vollwertig EPA+DHA)</a:t>
            </a:r>
          </a:p>
          <a:p>
            <a:pPr>
              <a:spcAft>
                <a:spcPts val="350"/>
              </a:spcAft>
            </a:pPr>
            <a:r>
              <a:rPr sz="1100" b="1">
                <a:solidFill>
                  <a:srgbClr val="394B2D"/>
                </a:solidFill>
                <a:latin typeface="Aptos"/>
              </a:rPr>
              <a:t>Oxidationsschutz (TOTOX-Wert):</a:t>
            </a:r>
            <a:r>
              <a:rPr sz="1100">
                <a:solidFill>
                  <a:srgbClr val="3B372E"/>
                </a:solidFill>
                <a:latin typeface="Aptos"/>
              </a:rPr>
              <a:t> Hochwertige Öle stets mit Tocopherolen/Rosmarinextrakt stabilisieren; therapeutisch bis 2'000–4'000 mg EPA/DHA pro Tag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8">
                                            <p:txEl>
                                              <p:pRg st="0" end="0"/>
                                            </p:txEl>
                                          </p:spTgt>
                                        </p:tgtEl>
                                        <p:attrNameLst>
                                          <p:attrName>style.visibility</p:attrName>
                                        </p:attrNameLst>
                                      </p:cBhvr>
                                      <p:to>
                                        <p:strVal val="visible"/>
                                      </p:to>
                                    </p:set>
                                    <p:animEffect transition="in" filter="wipe(down)">
                                      <p:cBhvr>
                                        <p:cTn id="22" dur="400"/>
                                        <p:tgtEl>
                                          <p:spTgt spid="3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8">
                                            <p:txEl>
                                              <p:pRg st="1" end="1"/>
                                            </p:txEl>
                                          </p:spTgt>
                                        </p:tgtEl>
                                        <p:attrNameLst>
                                          <p:attrName>style.visibility</p:attrName>
                                        </p:attrNameLst>
                                      </p:cBhvr>
                                      <p:to>
                                        <p:strVal val="visible"/>
                                      </p:to>
                                    </p:set>
                                    <p:animEffect transition="in" filter="wipe(down)">
                                      <p:cBhvr>
                                        <p:cTn id="27" dur="400"/>
                                        <p:tgtEl>
                                          <p:spTgt spid="3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8">
                                            <p:txEl>
                                              <p:pRg st="2" end="2"/>
                                            </p:txEl>
                                          </p:spTgt>
                                        </p:tgtEl>
                                        <p:attrNameLst>
                                          <p:attrName>style.visibility</p:attrName>
                                        </p:attrNameLst>
                                      </p:cBhvr>
                                      <p:to>
                                        <p:strVal val="visible"/>
                                      </p:to>
                                    </p:set>
                                    <p:animEffect transition="in" filter="wipe(down)">
                                      <p:cBhvr>
                                        <p:cTn id="32" dur="400"/>
                                        <p:tgtEl>
                                          <p:spTgt spid="3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8">
                                            <p:txEl>
                                              <p:pRg st="3" end="3"/>
                                            </p:txEl>
                                          </p:spTgt>
                                        </p:tgtEl>
                                        <p:attrNameLst>
                                          <p:attrName>style.visibility</p:attrName>
                                        </p:attrNameLst>
                                      </p:cBhvr>
                                      <p:to>
                                        <p:strVal val="visible"/>
                                      </p:to>
                                    </p:set>
                                    <p:animEffect transition="in" filter="wipe(down)">
                                      <p:cBhvr>
                                        <p:cTn id="37" dur="400"/>
                                        <p:tgtEl>
                                          <p:spTgt spid="3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0">
                                            <p:txEl>
                                              <p:pRg st="0" end="0"/>
                                            </p:txEl>
                                          </p:spTgt>
                                        </p:tgtEl>
                                        <p:attrNameLst>
                                          <p:attrName>style.visibility</p:attrName>
                                        </p:attrNameLst>
                                      </p:cBhvr>
                                      <p:to>
                                        <p:strVal val="visible"/>
                                      </p:to>
                                    </p:set>
                                    <p:animEffect transition="in" filter="wipe(down)">
                                      <p:cBhvr>
                                        <p:cTn id="42" dur="400"/>
                                        <p:tgtEl>
                                          <p:spTgt spid="4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0">
                                            <p:txEl>
                                              <p:pRg st="1" end="1"/>
                                            </p:txEl>
                                          </p:spTgt>
                                        </p:tgtEl>
                                        <p:attrNameLst>
                                          <p:attrName>style.visibility</p:attrName>
                                        </p:attrNameLst>
                                      </p:cBhvr>
                                      <p:to>
                                        <p:strVal val="visible"/>
                                      </p:to>
                                    </p:set>
                                    <p:animEffect transition="in" filter="wipe(down)">
                                      <p:cBhvr>
                                        <p:cTn id="47" dur="400"/>
                                        <p:tgtEl>
                                          <p:spTgt spid="40">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0">
                                            <p:txEl>
                                              <p:pRg st="2" end="2"/>
                                            </p:txEl>
                                          </p:spTgt>
                                        </p:tgtEl>
                                        <p:attrNameLst>
                                          <p:attrName>style.visibility</p:attrName>
                                        </p:attrNameLst>
                                      </p:cBhvr>
                                      <p:to>
                                        <p:strVal val="visible"/>
                                      </p:to>
                                    </p:set>
                                    <p:animEffect transition="in" filter="wipe(down)">
                                      <p:cBhvr>
                                        <p:cTn id="52" dur="400"/>
                                        <p:tgtEl>
                                          <p:spTgt spid="40">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0">
                                            <p:txEl>
                                              <p:pRg st="3" end="3"/>
                                            </p:txEl>
                                          </p:spTgt>
                                        </p:tgtEl>
                                        <p:attrNameLst>
                                          <p:attrName>style.visibility</p:attrName>
                                        </p:attrNameLst>
                                      </p:cBhvr>
                                      <p:to>
                                        <p:strVal val="visible"/>
                                      </p:to>
                                    </p:set>
                                    <p:animEffect transition="in" filter="wipe(down)">
                                      <p:cBhvr>
                                        <p:cTn id="57" dur="400"/>
                                        <p:tgtEl>
                                          <p:spTgt spid="40">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0">
                                            <p:txEl>
                                              <p:pRg st="4" end="4"/>
                                            </p:txEl>
                                          </p:spTgt>
                                        </p:tgtEl>
                                        <p:attrNameLst>
                                          <p:attrName>style.visibility</p:attrName>
                                        </p:attrNameLst>
                                      </p:cBhvr>
                                      <p:to>
                                        <p:strVal val="visible"/>
                                      </p:to>
                                    </p:set>
                                    <p:animEffect transition="in" filter="wipe(down)">
                                      <p:cBhvr>
                                        <p:cTn id="62" dur="400"/>
                                        <p:tgtEl>
                                          <p:spTgt spid="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P spid="4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18C5F31D-3A01-7D83-B9AB-C98AAE7E8F0D}"/>
            </a:ext>
          </a:extLst>
        </p:cNvPr>
        <p:cNvGrpSpPr/>
        <p:nvPr/>
      </p:nvGrpSpPr>
      <p:grpSpPr>
        <a:xfrm>
          <a:off x="0" y="0"/>
          <a:ext cx="0" cy="0"/>
          <a:chOff x="0" y="0"/>
          <a:chExt cx="0" cy="0"/>
        </a:xfrm>
      </p:grpSpPr>
      <p:sp>
        <p:nvSpPr>
          <p:cNvPr id="10"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Lipidmedizin · Wirkmechanismen</a:t>
            </a:r>
          </a:p>
        </p:txBody>
      </p:sp>
      <p:sp>
        <p:nvSpPr>
          <p:cNvPr id="12"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Omega-3-Fettsäuren: Wirkprofil von EPA &amp; DHA im Detail</a:t>
            </a:r>
          </a:p>
        </p:txBody>
      </p:sp>
      <p:sp>
        <p:nvSpPr>
          <p:cNvPr id="13"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Aktive Entzündungsauflösung (Specialized Pro-Resolving Mediators) und Membranfluidität</a:t>
            </a:r>
          </a:p>
        </p:txBody>
      </p:sp>
      <p:sp>
        <p:nvSpPr>
          <p:cNvPr id="14"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6"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14</a:t>
            </a:r>
          </a:p>
        </p:txBody>
      </p:sp>
      <p:sp>
        <p:nvSpPr>
          <p:cNvPr id="17" name="CardBg"/>
          <p:cNvSpPr/>
          <p:nvPr/>
        </p:nvSpPr>
        <p:spPr>
          <a:xfrm>
            <a:off x="411480" y="1234440"/>
            <a:ext cx="4572000" cy="42519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39496" y="1325880"/>
            <a:ext cx="4315968" cy="40690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EPA (Eicosapentaensäure) – Der Entzündungshemmer</a:t>
            </a:r>
          </a:p>
          <a:p>
            <a:pPr>
              <a:spcAft>
                <a:spcPts val="350"/>
              </a:spcAft>
            </a:pPr>
            <a:r>
              <a:rPr sz="1150" b="1">
                <a:solidFill>
                  <a:srgbClr val="394B2D"/>
                </a:solidFill>
                <a:latin typeface="Aptos"/>
              </a:rPr>
              <a:t>Antiphlogistische Schlüsselrolle:</a:t>
            </a:r>
            <a:r>
              <a:rPr sz="1150">
                <a:solidFill>
                  <a:srgbClr val="3B372E"/>
                </a:solidFill>
                <a:latin typeface="Aptos"/>
              </a:rPr>
              <a:t> Verdrängt die proinflammatorische Arachidonsäure (Omega-6) aus der Zellmembran und hemmt die Bildung entzündungsfördernder Serie-2-Prostaglandine und Serie-4-Leukotriene</a:t>
            </a:r>
          </a:p>
          <a:p>
            <a:pPr>
              <a:spcAft>
                <a:spcPts val="350"/>
              </a:spcAft>
            </a:pPr>
            <a:r>
              <a:rPr sz="1150" b="1">
                <a:solidFill>
                  <a:srgbClr val="394B2D"/>
                </a:solidFill>
                <a:latin typeface="Aptos"/>
              </a:rPr>
              <a:t>Bildung von Resolvinen (E-Serie):</a:t>
            </a:r>
            <a:r>
              <a:rPr sz="1150">
                <a:solidFill>
                  <a:srgbClr val="3B372E"/>
                </a:solidFill>
                <a:latin typeface="Aptos"/>
              </a:rPr>
              <a:t> Aus EPA entstehen aktiv entzündungsauflösende Mediatoren (SPMs), die nach einem viralen Infekt den Gewebeschaden begrenzen und den «Zytokinsturm» abbremsen</a:t>
            </a:r>
          </a:p>
          <a:p>
            <a:pPr>
              <a:spcAft>
                <a:spcPts val="350"/>
              </a:spcAft>
            </a:pPr>
            <a:r>
              <a:rPr sz="1150" b="1">
                <a:solidFill>
                  <a:srgbClr val="394B2D"/>
                </a:solidFill>
                <a:latin typeface="Aptos"/>
              </a:rPr>
              <a:t>Herz-Kreislauf-System:</a:t>
            </a:r>
            <a:r>
              <a:rPr sz="1150">
                <a:solidFill>
                  <a:srgbClr val="3B372E"/>
                </a:solidFill>
                <a:latin typeface="Aptos"/>
              </a:rPr>
              <a:t> Senkt erhöhte Triglyceridspiegel, verbessert die Endothelfunktion und wirkt mild blutdruckregulierend</a:t>
            </a:r>
          </a:p>
          <a:p>
            <a:pPr>
              <a:spcAft>
                <a:spcPts val="350"/>
              </a:spcAft>
            </a:pPr>
            <a:r>
              <a:rPr sz="1150" b="1">
                <a:solidFill>
                  <a:srgbClr val="394B2D"/>
                </a:solidFill>
                <a:latin typeface="Aptos"/>
              </a:rPr>
              <a:t>Klinischer Einsatz:</a:t>
            </a:r>
            <a:r>
              <a:rPr sz="1150">
                <a:solidFill>
                  <a:srgbClr val="3B372E"/>
                </a:solidFill>
                <a:latin typeface="Aptos"/>
              </a:rPr>
              <a:t> Chronisch-entzündliche Prozesse, Gelenkbeschwerden (rheumatoide Arthritis) und stille Entzündungen («Silent Inflammation»)</a:t>
            </a:r>
          </a:p>
        </p:txBody>
      </p:sp>
      <p:sp>
        <p:nvSpPr>
          <p:cNvPr id="19" name="CardBg"/>
          <p:cNvSpPr/>
          <p:nvPr/>
        </p:nvSpPr>
        <p:spPr>
          <a:xfrm>
            <a:off x="5120640" y="1234440"/>
            <a:ext cx="4617720" cy="42519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5248655" y="1325880"/>
            <a:ext cx="4361688" cy="40690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DHA (Docosahexaensäure) – Der Membran-Baustein</a:t>
            </a:r>
          </a:p>
          <a:p>
            <a:pPr>
              <a:spcAft>
                <a:spcPts val="350"/>
              </a:spcAft>
            </a:pPr>
            <a:r>
              <a:rPr sz="1150" b="1">
                <a:solidFill>
                  <a:srgbClr val="394B2D"/>
                </a:solidFill>
                <a:latin typeface="Aptos"/>
              </a:rPr>
              <a:t>Zellmembran-Fluidität:</a:t>
            </a:r>
            <a:r>
              <a:rPr sz="1150">
                <a:solidFill>
                  <a:srgbClr val="3B372E"/>
                </a:solidFill>
                <a:latin typeface="Aptos"/>
              </a:rPr>
              <a:t> Erhöht die Flexibilität der Zellmembranen von Immun- und Nervenzellen und optimiert die Funktion membranständiger Rezeptoren</a:t>
            </a:r>
          </a:p>
          <a:p>
            <a:pPr>
              <a:spcAft>
                <a:spcPts val="350"/>
              </a:spcAft>
            </a:pPr>
            <a:r>
              <a:rPr sz="1150" b="1">
                <a:solidFill>
                  <a:srgbClr val="394B2D"/>
                </a:solidFill>
                <a:latin typeface="Aptos"/>
              </a:rPr>
              <a:t>Gehirn &amp; Nervensystem:</a:t>
            </a:r>
            <a:r>
              <a:rPr sz="1150">
                <a:solidFill>
                  <a:srgbClr val="3B372E"/>
                </a:solidFill>
                <a:latin typeface="Aptos"/>
              </a:rPr>
              <a:t> Rund 25 % der gesamten Gehirnlipide bestehen aus DHA; unterstützt kognitive Leistung, Gedächtnis und synaptische Reizweiterleitung</a:t>
            </a:r>
          </a:p>
          <a:p>
            <a:pPr>
              <a:spcAft>
                <a:spcPts val="350"/>
              </a:spcAft>
            </a:pPr>
            <a:r>
              <a:rPr sz="1150" b="1">
                <a:solidFill>
                  <a:srgbClr val="394B2D"/>
                </a:solidFill>
                <a:latin typeface="Aptos"/>
              </a:rPr>
              <a:t>Netzhaut (Retina):</a:t>
            </a:r>
            <a:r>
              <a:rPr sz="1150">
                <a:solidFill>
                  <a:srgbClr val="3B372E"/>
                </a:solidFill>
                <a:latin typeface="Aptos"/>
              </a:rPr>
              <a:t> Zentraler struktureller Bestandteil der Photorezeptoren zum Erhalt der normalen Sehkraft</a:t>
            </a:r>
          </a:p>
          <a:p>
            <a:pPr>
              <a:spcAft>
                <a:spcPts val="350"/>
              </a:spcAft>
            </a:pPr>
            <a:r>
              <a:rPr sz="1150" b="1">
                <a:solidFill>
                  <a:srgbClr val="394B2D"/>
                </a:solidFill>
                <a:latin typeface="Aptos"/>
              </a:rPr>
              <a:t>Schwangerschaft &amp; Stillzeit:</a:t>
            </a:r>
            <a:r>
              <a:rPr sz="1150">
                <a:solidFill>
                  <a:srgbClr val="3B372E"/>
                </a:solidFill>
                <a:latin typeface="Aptos"/>
              </a:rPr>
              <a:t> Essenziell für die fetale und frühkindliche Reifung von Gehirn, Augen und Immunsystem</a:t>
            </a:r>
          </a:p>
          <a:p>
            <a:pPr>
              <a:spcAft>
                <a:spcPts val="350"/>
              </a:spcAft>
            </a:pPr>
            <a:r>
              <a:rPr sz="1150" b="1">
                <a:solidFill>
                  <a:srgbClr val="394B2D"/>
                </a:solidFill>
                <a:latin typeface="Aptos"/>
              </a:rPr>
              <a:t>Protectine &amp; Maresine (D-Serie):</a:t>
            </a:r>
            <a:r>
              <a:rPr sz="1150">
                <a:solidFill>
                  <a:srgbClr val="3B372E"/>
                </a:solidFill>
                <a:latin typeface="Aptos"/>
              </a:rPr>
              <a:t> Aus DHA gebildete Botenstoffe fördern die Schleimhautregeneration nach Atemwegsinfekten</a:t>
            </a:r>
          </a:p>
        </p:txBody>
      </p:sp>
      <p:sp>
        <p:nvSpPr>
          <p:cNvPr id="21" name="CardBg"/>
          <p:cNvSpPr/>
          <p:nvPr/>
        </p:nvSpPr>
        <p:spPr>
          <a:xfrm>
            <a:off x="411480" y="5623560"/>
            <a:ext cx="9326880" cy="14630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FliesstextBox"/>
          <p:cNvSpPr txBox="1"/>
          <p:nvPr/>
        </p:nvSpPr>
        <p:spPr>
          <a:xfrm>
            <a:off x="539496" y="5715000"/>
            <a:ext cx="9070848" cy="12801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Zielwert: Omega-3-Index (HS-Omega-3-Index®)</a:t>
            </a:r>
          </a:p>
          <a:p>
            <a:pPr>
              <a:spcAft>
                <a:spcPts val="300"/>
              </a:spcAft>
            </a:pPr>
            <a:r>
              <a:rPr sz="1150">
                <a:solidFill>
                  <a:srgbClr val="3B372E"/>
                </a:solidFill>
                <a:latin typeface="Aptos"/>
              </a:rPr>
              <a:t>In der modernen westlichen Ernährung liegt das Omega-6-zu-Omega-3-Verhältnis oft bei 15:1 statt idealerweise unter 4:1. Ein optimaler erythrozytärer Omega-3-Index von 8–11 % bildet die Grundlage für eine regulierte, nicht überschiessende Immunantwort im Winter.</a:t>
            </a:r>
          </a:p>
        </p:txBody>
      </p:sp>
    </p:spTree>
    <p:extLst>
      <p:ext uri="{BB962C8B-B14F-4D97-AF65-F5344CB8AC3E}">
        <p14:creationId xmlns:p14="http://schemas.microsoft.com/office/powerpoint/2010/main" val="21411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down)">
                                      <p:cBhvr>
                                        <p:cTn id="7" dur="4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wipe(down)">
                                      <p:cBhvr>
                                        <p:cTn id="12" dur="4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wipe(down)">
                                      <p:cBhvr>
                                        <p:cTn id="17" dur="4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wipe(down)">
                                      <p:cBhvr>
                                        <p:cTn id="22" dur="4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wipe(down)">
                                      <p:cBhvr>
                                        <p:cTn id="27" dur="4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xEl>
                                              <p:pRg st="0" end="0"/>
                                            </p:txEl>
                                          </p:spTgt>
                                        </p:tgtEl>
                                        <p:attrNameLst>
                                          <p:attrName>style.visibility</p:attrName>
                                        </p:attrNameLst>
                                      </p:cBhvr>
                                      <p:to>
                                        <p:strVal val="visible"/>
                                      </p:to>
                                    </p:set>
                                    <p:animEffect transition="in" filter="wipe(down)">
                                      <p:cBhvr>
                                        <p:cTn id="32" dur="400"/>
                                        <p:tgtEl>
                                          <p:spTgt spid="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xEl>
                                              <p:pRg st="1" end="1"/>
                                            </p:txEl>
                                          </p:spTgt>
                                        </p:tgtEl>
                                        <p:attrNameLst>
                                          <p:attrName>style.visibility</p:attrName>
                                        </p:attrNameLst>
                                      </p:cBhvr>
                                      <p:to>
                                        <p:strVal val="visible"/>
                                      </p:to>
                                    </p:set>
                                    <p:animEffect transition="in" filter="wipe(down)">
                                      <p:cBhvr>
                                        <p:cTn id="37" dur="400"/>
                                        <p:tgtEl>
                                          <p:spTgt spid="2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0">
                                            <p:txEl>
                                              <p:pRg st="2" end="2"/>
                                            </p:txEl>
                                          </p:spTgt>
                                        </p:tgtEl>
                                        <p:attrNameLst>
                                          <p:attrName>style.visibility</p:attrName>
                                        </p:attrNameLst>
                                      </p:cBhvr>
                                      <p:to>
                                        <p:strVal val="visible"/>
                                      </p:to>
                                    </p:set>
                                    <p:animEffect transition="in" filter="wipe(down)">
                                      <p:cBhvr>
                                        <p:cTn id="42" dur="400"/>
                                        <p:tgtEl>
                                          <p:spTgt spid="2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xEl>
                                              <p:pRg st="3" end="3"/>
                                            </p:txEl>
                                          </p:spTgt>
                                        </p:tgtEl>
                                        <p:attrNameLst>
                                          <p:attrName>style.visibility</p:attrName>
                                        </p:attrNameLst>
                                      </p:cBhvr>
                                      <p:to>
                                        <p:strVal val="visible"/>
                                      </p:to>
                                    </p:set>
                                    <p:animEffect transition="in" filter="wipe(down)">
                                      <p:cBhvr>
                                        <p:cTn id="47" dur="400"/>
                                        <p:tgtEl>
                                          <p:spTgt spid="20">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xEl>
                                              <p:pRg st="4" end="4"/>
                                            </p:txEl>
                                          </p:spTgt>
                                        </p:tgtEl>
                                        <p:attrNameLst>
                                          <p:attrName>style.visibility</p:attrName>
                                        </p:attrNameLst>
                                      </p:cBhvr>
                                      <p:to>
                                        <p:strVal val="visible"/>
                                      </p:to>
                                    </p:set>
                                    <p:animEffect transition="in" filter="wipe(down)">
                                      <p:cBhvr>
                                        <p:cTn id="52" dur="400"/>
                                        <p:tgtEl>
                                          <p:spTgt spid="20">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0">
                                            <p:txEl>
                                              <p:pRg st="5" end="5"/>
                                            </p:txEl>
                                          </p:spTgt>
                                        </p:tgtEl>
                                        <p:attrNameLst>
                                          <p:attrName>style.visibility</p:attrName>
                                        </p:attrNameLst>
                                      </p:cBhvr>
                                      <p:to>
                                        <p:strVal val="visible"/>
                                      </p:to>
                                    </p:set>
                                    <p:animEffect transition="in" filter="wipe(down)">
                                      <p:cBhvr>
                                        <p:cTn id="57" dur="4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F64F5243-A8DC-FD12-14D2-13636D93C7CC}"/>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8F1372A4-3566-6925-A183-DAC06F67CADB}"/>
              </a:ext>
              <a:ext uri="{C183D7F6-B498-43B3-948B-1728B52AA6E4}">
                <adec:decorative xmlns:adec="http://schemas.microsoft.com/office/drawing/2017/decorative" val="1"/>
              </a:ext>
            </a:extLst>
          </p:cNvPr>
          <p:cNvPicPr>
            <a:picLocks noChangeAspect="1"/>
          </p:cNvPicPr>
          <p:nvPr/>
        </p:nvPicPr>
        <p:blipFill>
          <a:blip r:embed="rId3"/>
          <a:srcRect l="11350" t="-515" r="12094" b="18418"/>
          <a:stretch>
            <a:fillRect/>
          </a:stretch>
        </p:blipFill>
        <p:spPr>
          <a:xfrm>
            <a:off x="411480" y="1280160"/>
            <a:ext cx="3749039" cy="3977639"/>
          </a:xfrm>
          <a:prstGeom prst="rect">
            <a:avLst/>
          </a:prstGeom>
        </p:spPr>
      </p:pic>
      <p:pic>
        <p:nvPicPr>
          <p:cNvPr id="10" name="Grafik 9">
            <a:extLst>
              <a:ext uri="{FF2B5EF4-FFF2-40B4-BE49-F238E27FC236}">
                <a16:creationId xmlns:a16="http://schemas.microsoft.com/office/drawing/2014/main" id="{4E343388-33BF-488A-EDD4-0B2BC4632FF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343400" y="1280160"/>
            <a:ext cx="5394960" cy="3977639"/>
          </a:xfrm>
          <a:prstGeom prst="rect">
            <a:avLst/>
          </a:prstGeom>
        </p:spPr>
      </p:pic>
      <p:sp>
        <p:nvSpPr>
          <p:cNvPr id="11"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Lipidmedizin · Praxisvergleich</a:t>
            </a:r>
          </a:p>
        </p:txBody>
      </p:sp>
      <p:sp>
        <p:nvSpPr>
          <p:cNvPr id="13"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Omega-3 in der Praxis: Dosierungsvergleich &amp; Deklaration</a:t>
            </a:r>
          </a:p>
        </p:txBody>
      </p:sp>
      <p:sp>
        <p:nvSpPr>
          <p:cNvPr id="14"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Worauf es bei der Beurteilung von veganen Algenölen und marinen Fischöl-Präparaten ankommt</a:t>
            </a:r>
          </a:p>
        </p:txBody>
      </p:sp>
      <p:sp>
        <p:nvSpPr>
          <p:cNvPr id="15"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7"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15</a:t>
            </a:r>
          </a:p>
        </p:txBody>
      </p:sp>
      <p:sp>
        <p:nvSpPr>
          <p:cNvPr id="18" name="CardBg"/>
          <p:cNvSpPr/>
          <p:nvPr/>
        </p:nvSpPr>
        <p:spPr>
          <a:xfrm>
            <a:off x="411480" y="5394960"/>
            <a:ext cx="9326880" cy="16916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LineAnimBox"/>
          <p:cNvSpPr txBox="1"/>
          <p:nvPr/>
        </p:nvSpPr>
        <p:spPr>
          <a:xfrm>
            <a:off x="539496" y="5486400"/>
            <a:ext cx="9070848" cy="1508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Klinische Einordnung der Tagesdosis (EKM-Empfehlung vs. Orthomolekulare Therapie)</a:t>
            </a:r>
          </a:p>
          <a:p>
            <a:pPr>
              <a:spcAft>
                <a:spcPts val="350"/>
              </a:spcAft>
            </a:pPr>
            <a:r>
              <a:rPr sz="1150">
                <a:solidFill>
                  <a:srgbClr val="3B372E"/>
                </a:solidFill>
                <a:latin typeface="Aptos"/>
              </a:rPr>
              <a:t>Basisempfehlung (Eidg. Ernährungskommission EKM): Mind. 500 mg EPA + DHA pro Tag (entspricht ca. 40–70 g fettreichem Kaltwasserfisch wie Lachs, Makrele, Hering oder 175 g Forelle täglich)</a:t>
            </a:r>
          </a:p>
          <a:p>
            <a:pPr>
              <a:spcAft>
                <a:spcPts val="350"/>
              </a:spcAft>
            </a:pPr>
            <a:r>
              <a:rPr sz="1150">
                <a:solidFill>
                  <a:srgbClr val="3B372E"/>
                </a:solidFill>
                <a:latin typeface="Aptos"/>
              </a:rPr>
              <a:t>Therapeutische Dosierung bei Entzündungen / Immunmodulation: 2'000 mg (2 g) EPA + DHA pro Tag – wie in den abgebildeten flüssigen Tagesdosierungen (5 ml Algenöl bzw. 8 ml Fischöl mit Olivenöl-Polyphenolen und 800 I.E. Vitamin D3)</a:t>
            </a:r>
          </a:p>
        </p:txBody>
      </p:sp>
    </p:spTree>
    <p:extLst>
      <p:ext uri="{BB962C8B-B14F-4D97-AF65-F5344CB8AC3E}">
        <p14:creationId xmlns:p14="http://schemas.microsoft.com/office/powerpoint/2010/main" val="398985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wipe(down)">
                                      <p:cBhvr>
                                        <p:cTn id="17" dur="40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xEl>
                                              <p:pRg st="1" end="1"/>
                                            </p:txEl>
                                          </p:spTgt>
                                        </p:tgtEl>
                                        <p:attrNameLst>
                                          <p:attrName>style.visibility</p:attrName>
                                        </p:attrNameLst>
                                      </p:cBhvr>
                                      <p:to>
                                        <p:strVal val="visible"/>
                                      </p:to>
                                    </p:set>
                                    <p:animEffect transition="in" filter="wipe(down)">
                                      <p:cBhvr>
                                        <p:cTn id="22" dur="400"/>
                                        <p:tgtEl>
                                          <p:spTgt spid="1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9">
                                            <p:txEl>
                                              <p:pRg st="2" end="2"/>
                                            </p:txEl>
                                          </p:spTgt>
                                        </p:tgtEl>
                                        <p:attrNameLst>
                                          <p:attrName>style.visibility</p:attrName>
                                        </p:attrNameLst>
                                      </p:cBhvr>
                                      <p:to>
                                        <p:strVal val="visible"/>
                                      </p:to>
                                    </p:set>
                                    <p:animEffect transition="in" filter="wipe(down)">
                                      <p:cBhvr>
                                        <p:cTn id="27" dur="4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5122" name="Picture 2" descr="BIOFLORIN Kaps Ds 50 Stk | Coop ...">
            <a:extLst>
              <a:ext uri="{FF2B5EF4-FFF2-40B4-BE49-F238E27FC236}">
                <a16:creationId xmlns:a16="http://schemas.microsoft.com/office/drawing/2014/main" id="{B322F6E9-ABFF-8EC1-B421-DBAFEBEBFA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1693"/>
          <a:stretch/>
        </p:blipFill>
        <p:spPr bwMode="auto">
          <a:xfrm>
            <a:off x="411480" y="1280160"/>
            <a:ext cx="2194560" cy="2240280"/>
          </a:xfrm>
          <a:prstGeom prst="rect">
            <a:avLst/>
          </a:prstGeom>
          <a:solidFill>
            <a:srgbClr val="FFFFFF"/>
          </a:solidFill>
        </p:spPr>
      </p:pic>
      <p:pic>
        <p:nvPicPr>
          <p:cNvPr id="5124" name="Picture 4" descr="Lactibiane Kinder Tropfen 2M NEUEU FORMEL">
            <a:extLst>
              <a:ext uri="{FF2B5EF4-FFF2-40B4-BE49-F238E27FC236}">
                <a16:creationId xmlns:a16="http://schemas.microsoft.com/office/drawing/2014/main" id="{AA1AD2D5-1B8D-D75E-3813-C6521672D7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834" t="8751" r="16041" b="10375"/>
          <a:stretch/>
        </p:blipFill>
        <p:spPr bwMode="auto">
          <a:xfrm>
            <a:off x="411480" y="3657600"/>
            <a:ext cx="2194560" cy="329184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Lactibiane Shock 40M">
            <a:extLst>
              <a:ext uri="{FF2B5EF4-FFF2-40B4-BE49-F238E27FC236}">
                <a16:creationId xmlns:a16="http://schemas.microsoft.com/office/drawing/2014/main" id="{44A5470E-1AE8-8785-9196-E0F0FFCCBD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834" t="9250" r="23666" b="9876"/>
          <a:stretch/>
        </p:blipFill>
        <p:spPr bwMode="auto">
          <a:xfrm>
            <a:off x="2697480" y="3657600"/>
            <a:ext cx="2194560" cy="3291840"/>
          </a:xfrm>
          <a:prstGeom prst="rect">
            <a:avLst/>
          </a:prstGeom>
          <a:noFill/>
          <a:extLst>
            <a:ext uri="{909E8E84-426E-40DD-AFC4-6F175D3DCCD1}">
              <a14:hiddenFill xmlns:a14="http://schemas.microsoft.com/office/drawing/2010/main">
                <a:solidFill>
                  <a:srgbClr val="FFFFFF"/>
                </a:solidFill>
              </a14:hiddenFill>
            </a:ext>
          </a:extLst>
        </p:spPr>
      </p:pic>
      <p:sp>
        <p:nvSpPr>
          <p:cNvPr id="5127"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8"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Mikrobiom · Schleimhautimmunität</a:t>
            </a:r>
          </a:p>
        </p:txBody>
      </p:sp>
      <p:sp>
        <p:nvSpPr>
          <p:cNvPr id="5129"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Darm-Immun-Achse (GALT) &amp; Hochdosis-Probiotika</a:t>
            </a:r>
          </a:p>
        </p:txBody>
      </p:sp>
      <p:sp>
        <p:nvSpPr>
          <p:cNvPr id="5130"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70–80 % aller Antikörper-produzierenden Immunzellen sitzen in der Darmschleimhaut</a:t>
            </a:r>
          </a:p>
        </p:txBody>
      </p:sp>
      <p:sp>
        <p:nvSpPr>
          <p:cNvPr id="5131"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32"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5133"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16</a:t>
            </a:r>
          </a:p>
        </p:txBody>
      </p:sp>
      <p:sp>
        <p:nvSpPr>
          <p:cNvPr id="5134" name="CardBg"/>
          <p:cNvSpPr/>
          <p:nvPr/>
        </p:nvSpPr>
        <p:spPr>
          <a:xfrm>
            <a:off x="2697480" y="1280160"/>
            <a:ext cx="7040880" cy="22402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35" name="LineAnimBox"/>
          <p:cNvSpPr txBox="1"/>
          <p:nvPr/>
        </p:nvSpPr>
        <p:spPr>
          <a:xfrm>
            <a:off x="2825496" y="1371600"/>
            <a:ext cx="6784848" cy="20574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Mukosales Immunsystem (MALT / GALT) &amp; Homing-Effekt</a:t>
            </a:r>
          </a:p>
          <a:p>
            <a:pPr>
              <a:spcAft>
                <a:spcPts val="350"/>
              </a:spcAft>
            </a:pPr>
            <a:r>
              <a:rPr sz="1150">
                <a:solidFill>
                  <a:srgbClr val="3B372E"/>
                </a:solidFill>
                <a:latin typeface="Aptos"/>
              </a:rPr>
              <a:t>60–80 % der gesamten Immunabwehr sind im darmassoziierten lymphatischen Gewebe (Peyer-Plaques, Lamina propria) lokalisiert</a:t>
            </a:r>
          </a:p>
          <a:p>
            <a:pPr>
              <a:spcAft>
                <a:spcPts val="350"/>
              </a:spcAft>
            </a:pPr>
            <a:r>
              <a:rPr sz="1150" b="1">
                <a:solidFill>
                  <a:srgbClr val="394B2D"/>
                </a:solidFill>
                <a:latin typeface="Aptos"/>
              </a:rPr>
              <a:t>Mukosaler Homing-Mechanismus:</a:t>
            </a:r>
            <a:r>
              <a:rPr sz="1150">
                <a:solidFill>
                  <a:srgbClr val="3B372E"/>
                </a:solidFill>
                <a:latin typeface="Aptos"/>
              </a:rPr>
              <a:t> Im Darm geschulte B- und T-Lymphozyten wandern über Lymphe und Blut direkt in die Bronchial- und Nasenschleimhaut (BALT/NALT) und erhöhen dort das sekretorische IgA (sIgA) gegen Atemwegsviren!</a:t>
            </a:r>
          </a:p>
        </p:txBody>
      </p:sp>
      <p:sp>
        <p:nvSpPr>
          <p:cNvPr id="5136" name="CardBg"/>
          <p:cNvSpPr/>
          <p:nvPr/>
        </p:nvSpPr>
        <p:spPr>
          <a:xfrm>
            <a:off x="5029200" y="3657600"/>
            <a:ext cx="4709160" cy="32918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37" name="LineAnimBox"/>
          <p:cNvSpPr txBox="1"/>
          <p:nvPr/>
        </p:nvSpPr>
        <p:spPr>
          <a:xfrm>
            <a:off x="5157216" y="3749039"/>
            <a:ext cx="4453128" cy="31089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Generationen-Vergleich in der Praxis</a:t>
            </a:r>
          </a:p>
          <a:p>
            <a:pPr>
              <a:spcAft>
                <a:spcPts val="350"/>
              </a:spcAft>
            </a:pPr>
            <a:r>
              <a:rPr sz="1150" b="1">
                <a:solidFill>
                  <a:srgbClr val="394B2D"/>
                </a:solidFill>
                <a:latin typeface="Aptos"/>
              </a:rPr>
              <a:t>Klassisches Monopräparat (z. B. Bioflorin®):</a:t>
            </a:r>
            <a:r>
              <a:rPr sz="1150">
                <a:solidFill>
                  <a:srgbClr val="3B372E"/>
                </a:solidFill>
                <a:latin typeface="Aptos"/>
              </a:rPr>
              <a:t> 75 Mio. KBE (Koloniebildende Einheiten), 1 einzelner Stamm (Enterococcus faecium SF68) – primär bei akuter Diarrhö</a:t>
            </a:r>
          </a:p>
          <a:p>
            <a:pPr>
              <a:spcAft>
                <a:spcPts val="350"/>
              </a:spcAft>
            </a:pPr>
            <a:r>
              <a:rPr sz="1150">
                <a:solidFill>
                  <a:srgbClr val="3B372E"/>
                </a:solidFill>
                <a:latin typeface="Aptos"/>
              </a:rPr>
              <a:t>Moderne Multispezies-Synbiotika (z. B. Lactibiane® / Phytolis): 2 bis 40 Milliarden KBE pro Tagesdosis aus 4 bis 8 klinisch dokumentierten Leitkeimstämmen (Lactobacillus-, Bifidobacterium-Stämme)</a:t>
            </a:r>
          </a:p>
          <a:p>
            <a:pPr>
              <a:spcAft>
                <a:spcPts val="350"/>
              </a:spcAft>
            </a:pPr>
            <a:r>
              <a:rPr sz="1150" b="1">
                <a:solidFill>
                  <a:srgbClr val="394B2D"/>
                </a:solidFill>
                <a:latin typeface="Aptos"/>
              </a:rPr>
              <a:t>Dosis-Faktor:</a:t>
            </a:r>
            <a:r>
              <a:rPr sz="1150">
                <a:solidFill>
                  <a:srgbClr val="3B372E"/>
                </a:solidFill>
                <a:latin typeface="Aptos"/>
              </a:rPr>
              <a:t> 26- bis 520-fache Keimzahl! Besonders bewährt zur Winterprophylaxe, bei Kindern (Tropfen) und als «Shock»-Kur während/nach Antibiotikatherapie</a:t>
            </a:r>
          </a:p>
        </p:txBody>
      </p:sp>
    </p:spTree>
    <p:extLst>
      <p:ext uri="{BB962C8B-B14F-4D97-AF65-F5344CB8AC3E}">
        <p14:creationId xmlns:p14="http://schemas.microsoft.com/office/powerpoint/2010/main" val="249940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fade">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6"/>
                                        </p:tgtEl>
                                        <p:attrNameLst>
                                          <p:attrName>style.visibility</p:attrName>
                                        </p:attrNameLst>
                                      </p:cBhvr>
                                      <p:to>
                                        <p:strVal val="visible"/>
                                      </p:to>
                                    </p:set>
                                    <p:animEffect transition="in" filter="fade">
                                      <p:cBhvr>
                                        <p:cTn id="17" dur="500"/>
                                        <p:tgtEl>
                                          <p:spTgt spid="51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35">
                                            <p:txEl>
                                              <p:pRg st="0" end="0"/>
                                            </p:txEl>
                                          </p:spTgt>
                                        </p:tgtEl>
                                        <p:attrNameLst>
                                          <p:attrName>style.visibility</p:attrName>
                                        </p:attrNameLst>
                                      </p:cBhvr>
                                      <p:to>
                                        <p:strVal val="visible"/>
                                      </p:to>
                                    </p:set>
                                    <p:animEffect transition="in" filter="wipe(down)">
                                      <p:cBhvr>
                                        <p:cTn id="22" dur="400"/>
                                        <p:tgtEl>
                                          <p:spTgt spid="513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135">
                                            <p:txEl>
                                              <p:pRg st="1" end="1"/>
                                            </p:txEl>
                                          </p:spTgt>
                                        </p:tgtEl>
                                        <p:attrNameLst>
                                          <p:attrName>style.visibility</p:attrName>
                                        </p:attrNameLst>
                                      </p:cBhvr>
                                      <p:to>
                                        <p:strVal val="visible"/>
                                      </p:to>
                                    </p:set>
                                    <p:animEffect transition="in" filter="wipe(down)">
                                      <p:cBhvr>
                                        <p:cTn id="27" dur="400"/>
                                        <p:tgtEl>
                                          <p:spTgt spid="513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135">
                                            <p:txEl>
                                              <p:pRg st="2" end="2"/>
                                            </p:txEl>
                                          </p:spTgt>
                                        </p:tgtEl>
                                        <p:attrNameLst>
                                          <p:attrName>style.visibility</p:attrName>
                                        </p:attrNameLst>
                                      </p:cBhvr>
                                      <p:to>
                                        <p:strVal val="visible"/>
                                      </p:to>
                                    </p:set>
                                    <p:animEffect transition="in" filter="wipe(down)">
                                      <p:cBhvr>
                                        <p:cTn id="32" dur="400"/>
                                        <p:tgtEl>
                                          <p:spTgt spid="513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137">
                                            <p:txEl>
                                              <p:pRg st="0" end="0"/>
                                            </p:txEl>
                                          </p:spTgt>
                                        </p:tgtEl>
                                        <p:attrNameLst>
                                          <p:attrName>style.visibility</p:attrName>
                                        </p:attrNameLst>
                                      </p:cBhvr>
                                      <p:to>
                                        <p:strVal val="visible"/>
                                      </p:to>
                                    </p:set>
                                    <p:animEffect transition="in" filter="wipe(down)">
                                      <p:cBhvr>
                                        <p:cTn id="37" dur="400"/>
                                        <p:tgtEl>
                                          <p:spTgt spid="513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137">
                                            <p:txEl>
                                              <p:pRg st="1" end="1"/>
                                            </p:txEl>
                                          </p:spTgt>
                                        </p:tgtEl>
                                        <p:attrNameLst>
                                          <p:attrName>style.visibility</p:attrName>
                                        </p:attrNameLst>
                                      </p:cBhvr>
                                      <p:to>
                                        <p:strVal val="visible"/>
                                      </p:to>
                                    </p:set>
                                    <p:animEffect transition="in" filter="wipe(down)">
                                      <p:cBhvr>
                                        <p:cTn id="42" dur="400"/>
                                        <p:tgtEl>
                                          <p:spTgt spid="5137">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137">
                                            <p:txEl>
                                              <p:pRg st="2" end="2"/>
                                            </p:txEl>
                                          </p:spTgt>
                                        </p:tgtEl>
                                        <p:attrNameLst>
                                          <p:attrName>style.visibility</p:attrName>
                                        </p:attrNameLst>
                                      </p:cBhvr>
                                      <p:to>
                                        <p:strVal val="visible"/>
                                      </p:to>
                                    </p:set>
                                    <p:animEffect transition="in" filter="wipe(down)">
                                      <p:cBhvr>
                                        <p:cTn id="47" dur="400"/>
                                        <p:tgtEl>
                                          <p:spTgt spid="5137">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137">
                                            <p:txEl>
                                              <p:pRg st="3" end="3"/>
                                            </p:txEl>
                                          </p:spTgt>
                                        </p:tgtEl>
                                        <p:attrNameLst>
                                          <p:attrName>style.visibility</p:attrName>
                                        </p:attrNameLst>
                                      </p:cBhvr>
                                      <p:to>
                                        <p:strVal val="visible"/>
                                      </p:to>
                                    </p:set>
                                    <p:animEffect transition="in" filter="wipe(down)">
                                      <p:cBhvr>
                                        <p:cTn id="52" dur="400"/>
                                        <p:tgtEl>
                                          <p:spTgt spid="51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5" grpId="0" build="p"/>
      <p:bldP spid="513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1026" name="Picture 2" descr="Agaricus ABM Vitalpilz Onlineshop">
            <a:extLst>
              <a:ext uri="{FF2B5EF4-FFF2-40B4-BE49-F238E27FC236}">
                <a16:creationId xmlns:a16="http://schemas.microsoft.com/office/drawing/2014/main" id="{32C7DF27-22AD-137E-0B04-07916811C0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1280160"/>
            <a:ext cx="27432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hiitake – Der Japanische Umami-Pilz ...">
            <a:extLst>
              <a:ext uri="{FF2B5EF4-FFF2-40B4-BE49-F238E27FC236}">
                <a16:creationId xmlns:a16="http://schemas.microsoft.com/office/drawing/2014/main" id="{16C42D21-5BEA-9E09-4E92-FD782CEFB72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64" t="-367" r="6564" b="367"/>
          <a:stretch/>
        </p:blipFill>
        <p:spPr bwMode="auto">
          <a:xfrm>
            <a:off x="411480" y="4160520"/>
            <a:ext cx="2743200" cy="2834640"/>
          </a:xfrm>
          <a:prstGeom prst="rect">
            <a:avLst/>
          </a:prstGeom>
          <a:noFill/>
          <a:extLst>
            <a:ext uri="{909E8E84-426E-40DD-AFC4-6F175D3DCCD1}">
              <a14:hiddenFill xmlns:a14="http://schemas.microsoft.com/office/drawing/2010/main">
                <a:solidFill>
                  <a:srgbClr val="FFFFFF"/>
                </a:solidFill>
              </a14:hiddenFill>
            </a:ext>
          </a:extLst>
        </p:spPr>
      </p:pic>
      <p:sp>
        <p:nvSpPr>
          <p:cNvPr id="1029"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0"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Mykotherapie · Vitalpilze</a:t>
            </a:r>
          </a:p>
        </p:txBody>
      </p:sp>
      <p:sp>
        <p:nvSpPr>
          <p:cNvPr id="1031"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Mykotherapie: Vitalpilze als potente Immunmodulatoren</a:t>
            </a:r>
          </a:p>
        </p:txBody>
      </p:sp>
      <p:sp>
        <p:nvSpPr>
          <p:cNvPr id="1032"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Verzweigte β-(1,3)-(1,6)-D-Glucane trainieren das angeborene Immunsystem («Trained Immunity»)</a:t>
            </a:r>
          </a:p>
        </p:txBody>
      </p:sp>
      <p:sp>
        <p:nvSpPr>
          <p:cNvPr id="1033"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4"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035"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17</a:t>
            </a:r>
          </a:p>
        </p:txBody>
      </p:sp>
      <p:sp>
        <p:nvSpPr>
          <p:cNvPr id="1036" name="CardBg"/>
          <p:cNvSpPr/>
          <p:nvPr/>
        </p:nvSpPr>
        <p:spPr>
          <a:xfrm>
            <a:off x="3337560" y="1280160"/>
            <a:ext cx="6400800" cy="27432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7" name="LineAnimBox"/>
          <p:cNvSpPr txBox="1"/>
          <p:nvPr/>
        </p:nvSpPr>
        <p:spPr>
          <a:xfrm>
            <a:off x="3465576" y="1371600"/>
            <a:ext cx="6144768" cy="2560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Agaricus blazei Murrill (ABM / Agaricus subrufescens) – «Pilz des Gottes»</a:t>
            </a:r>
          </a:p>
          <a:p>
            <a:pPr>
              <a:spcAft>
                <a:spcPts val="350"/>
              </a:spcAft>
            </a:pPr>
            <a:r>
              <a:rPr sz="1150">
                <a:solidFill>
                  <a:srgbClr val="3B372E"/>
                </a:solidFill>
                <a:latin typeface="Aptos"/>
              </a:rPr>
              <a:t>Höchste Konzentration an β-D-Glucanen und Proteoglykanen unter allen Vitalpilzen</a:t>
            </a:r>
          </a:p>
          <a:p>
            <a:pPr>
              <a:spcAft>
                <a:spcPts val="350"/>
              </a:spcAft>
            </a:pPr>
            <a:r>
              <a:rPr sz="1150" b="1">
                <a:solidFill>
                  <a:srgbClr val="394B2D"/>
                </a:solidFill>
                <a:latin typeface="Aptos"/>
              </a:rPr>
              <a:t>Wirkmechanismus:</a:t>
            </a:r>
            <a:r>
              <a:rPr sz="1150">
                <a:solidFill>
                  <a:srgbClr val="3B372E"/>
                </a:solidFill>
                <a:latin typeface="Aptos"/>
              </a:rPr>
              <a:t> Bindet an Dectin-1- und Toll-like-Rezeptoren (TLR-2/4) im Darm, aktiviert Makrophagen, dendritische Zellen und Natürliche Killerzellen (NK-Zellen)</a:t>
            </a:r>
          </a:p>
          <a:p>
            <a:pPr>
              <a:spcAft>
                <a:spcPts val="350"/>
              </a:spcAft>
            </a:pPr>
            <a:r>
              <a:rPr sz="1150" b="1">
                <a:solidFill>
                  <a:srgbClr val="394B2D"/>
                </a:solidFill>
                <a:latin typeface="Aptos"/>
              </a:rPr>
              <a:t>Pädiatrische &amp; adulte Dosierung (Prävention):</a:t>
            </a:r>
            <a:r>
              <a:rPr sz="1150">
                <a:solidFill>
                  <a:srgbClr val="3B372E"/>
                </a:solidFill>
                <a:latin typeface="Aptos"/>
              </a:rPr>
              <a:t> Kleinkinder bis 12 kg: 500 mg/Tag · Kinder bis 25 kg: bis 1'000 mg/Tag · Jugendliche ab 35 kg &amp; Erwachsene: 1'000–1'600 mg/Tag</a:t>
            </a:r>
          </a:p>
        </p:txBody>
      </p:sp>
      <p:sp>
        <p:nvSpPr>
          <p:cNvPr id="1038" name="CardBg"/>
          <p:cNvSpPr/>
          <p:nvPr/>
        </p:nvSpPr>
        <p:spPr>
          <a:xfrm>
            <a:off x="3337560" y="4160520"/>
            <a:ext cx="6400800" cy="28346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9" name="LineAnimBox"/>
          <p:cNvSpPr txBox="1"/>
          <p:nvPr/>
        </p:nvSpPr>
        <p:spPr>
          <a:xfrm>
            <a:off x="3465576" y="4251959"/>
            <a:ext cx="6144768"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Shiitake (Lentinula edodes) – «König der Pilze» &amp; Anwendungsregeln</a:t>
            </a:r>
          </a:p>
          <a:p>
            <a:pPr>
              <a:spcAft>
                <a:spcPts val="350"/>
              </a:spcAft>
            </a:pPr>
            <a:r>
              <a:rPr sz="1150">
                <a:solidFill>
                  <a:srgbClr val="3B372E"/>
                </a:solidFill>
                <a:latin typeface="Aptos"/>
              </a:rPr>
              <a:t>Leitwirkstoff Lentinan (hochmolekulares β-1,3-D-Glucan): Stark antiviral, fördert die sIgA-Sekretion auf den Schleimhäuten und reguliert die Th1-Immunantwort</a:t>
            </a:r>
          </a:p>
          <a:p>
            <a:pPr>
              <a:spcAft>
                <a:spcPts val="350"/>
              </a:spcAft>
            </a:pPr>
            <a:r>
              <a:rPr sz="1150" b="1">
                <a:solidFill>
                  <a:srgbClr val="394B2D"/>
                </a:solidFill>
                <a:latin typeface="Aptos"/>
              </a:rPr>
              <a:t>Akut-Protokoll bei Infektbeginn:</a:t>
            </a:r>
            <a:r>
              <a:rPr sz="1150">
                <a:solidFill>
                  <a:srgbClr val="3B372E"/>
                </a:solidFill>
                <a:latin typeface="Aptos"/>
              </a:rPr>
              <a:t> Für 1–2 Wochen auf bis zu 3'000 mg/Tag (Extrakt + Pulver) steigern</a:t>
            </a:r>
          </a:p>
          <a:p>
            <a:pPr>
              <a:spcAft>
                <a:spcPts val="350"/>
              </a:spcAft>
            </a:pPr>
            <a:r>
              <a:rPr sz="1150" b="1">
                <a:solidFill>
                  <a:srgbClr val="394B2D"/>
                </a:solidFill>
                <a:latin typeface="Aptos"/>
              </a:rPr>
              <a:t>Synergie mit Vitamin C:</a:t>
            </a:r>
            <a:r>
              <a:rPr sz="1150">
                <a:solidFill>
                  <a:srgbClr val="3B372E"/>
                </a:solidFill>
                <a:latin typeface="Aptos"/>
              </a:rPr>
              <a:t> Immer zusammen mit Vitamin C (z. B. Acerola) einnehmen – Vitamin C spaltet die langkettigen Polysaccharide partiell auf und verbessert deren Resorption</a:t>
            </a:r>
          </a:p>
          <a:p>
            <a:pPr>
              <a:spcAft>
                <a:spcPts val="350"/>
              </a:spcAft>
            </a:pPr>
            <a:r>
              <a:rPr sz="1150" b="1">
                <a:solidFill>
                  <a:srgbClr val="394B2D"/>
                </a:solidFill>
                <a:latin typeface="Aptos"/>
              </a:rPr>
              <a:t>Impuls-Therapie (Wochenendpausen):</a:t>
            </a:r>
            <a:r>
              <a:rPr sz="1150">
                <a:solidFill>
                  <a:srgbClr val="3B372E"/>
                </a:solidFill>
                <a:latin typeface="Aptos"/>
              </a:rPr>
              <a:t> Nach 5 Einnahmetagen jeweils 2 Tage Pause einlegen, um eine Rezeptor-Adaptation (Gewöhnungseffekt) des Immunsystems zu verhindern!</a:t>
            </a:r>
          </a:p>
        </p:txBody>
      </p:sp>
    </p:spTree>
    <p:extLst>
      <p:ext uri="{BB962C8B-B14F-4D97-AF65-F5344CB8AC3E}">
        <p14:creationId xmlns:p14="http://schemas.microsoft.com/office/powerpoint/2010/main" val="66121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37">
                                            <p:txEl>
                                              <p:pRg st="0" end="0"/>
                                            </p:txEl>
                                          </p:spTgt>
                                        </p:tgtEl>
                                        <p:attrNameLst>
                                          <p:attrName>style.visibility</p:attrName>
                                        </p:attrNameLst>
                                      </p:cBhvr>
                                      <p:to>
                                        <p:strVal val="visible"/>
                                      </p:to>
                                    </p:set>
                                    <p:animEffect transition="in" filter="wipe(down)">
                                      <p:cBhvr>
                                        <p:cTn id="17" dur="400"/>
                                        <p:tgtEl>
                                          <p:spTgt spid="103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37">
                                            <p:txEl>
                                              <p:pRg st="1" end="1"/>
                                            </p:txEl>
                                          </p:spTgt>
                                        </p:tgtEl>
                                        <p:attrNameLst>
                                          <p:attrName>style.visibility</p:attrName>
                                        </p:attrNameLst>
                                      </p:cBhvr>
                                      <p:to>
                                        <p:strVal val="visible"/>
                                      </p:to>
                                    </p:set>
                                    <p:animEffect transition="in" filter="wipe(down)">
                                      <p:cBhvr>
                                        <p:cTn id="22" dur="400"/>
                                        <p:tgtEl>
                                          <p:spTgt spid="103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37">
                                            <p:txEl>
                                              <p:pRg st="2" end="2"/>
                                            </p:txEl>
                                          </p:spTgt>
                                        </p:tgtEl>
                                        <p:attrNameLst>
                                          <p:attrName>style.visibility</p:attrName>
                                        </p:attrNameLst>
                                      </p:cBhvr>
                                      <p:to>
                                        <p:strVal val="visible"/>
                                      </p:to>
                                    </p:set>
                                    <p:animEffect transition="in" filter="wipe(down)">
                                      <p:cBhvr>
                                        <p:cTn id="27" dur="400"/>
                                        <p:tgtEl>
                                          <p:spTgt spid="103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37">
                                            <p:txEl>
                                              <p:pRg st="3" end="3"/>
                                            </p:txEl>
                                          </p:spTgt>
                                        </p:tgtEl>
                                        <p:attrNameLst>
                                          <p:attrName>style.visibility</p:attrName>
                                        </p:attrNameLst>
                                      </p:cBhvr>
                                      <p:to>
                                        <p:strVal val="visible"/>
                                      </p:to>
                                    </p:set>
                                    <p:animEffect transition="in" filter="wipe(down)">
                                      <p:cBhvr>
                                        <p:cTn id="32" dur="400"/>
                                        <p:tgtEl>
                                          <p:spTgt spid="103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39">
                                            <p:txEl>
                                              <p:pRg st="0" end="0"/>
                                            </p:txEl>
                                          </p:spTgt>
                                        </p:tgtEl>
                                        <p:attrNameLst>
                                          <p:attrName>style.visibility</p:attrName>
                                        </p:attrNameLst>
                                      </p:cBhvr>
                                      <p:to>
                                        <p:strVal val="visible"/>
                                      </p:to>
                                    </p:set>
                                    <p:animEffect transition="in" filter="wipe(down)">
                                      <p:cBhvr>
                                        <p:cTn id="37" dur="400"/>
                                        <p:tgtEl>
                                          <p:spTgt spid="103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39">
                                            <p:txEl>
                                              <p:pRg st="1" end="1"/>
                                            </p:txEl>
                                          </p:spTgt>
                                        </p:tgtEl>
                                        <p:attrNameLst>
                                          <p:attrName>style.visibility</p:attrName>
                                        </p:attrNameLst>
                                      </p:cBhvr>
                                      <p:to>
                                        <p:strVal val="visible"/>
                                      </p:to>
                                    </p:set>
                                    <p:animEffect transition="in" filter="wipe(down)">
                                      <p:cBhvr>
                                        <p:cTn id="42" dur="400"/>
                                        <p:tgtEl>
                                          <p:spTgt spid="103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039">
                                            <p:txEl>
                                              <p:pRg st="2" end="2"/>
                                            </p:txEl>
                                          </p:spTgt>
                                        </p:tgtEl>
                                        <p:attrNameLst>
                                          <p:attrName>style.visibility</p:attrName>
                                        </p:attrNameLst>
                                      </p:cBhvr>
                                      <p:to>
                                        <p:strVal val="visible"/>
                                      </p:to>
                                    </p:set>
                                    <p:animEffect transition="in" filter="wipe(down)">
                                      <p:cBhvr>
                                        <p:cTn id="47" dur="400"/>
                                        <p:tgtEl>
                                          <p:spTgt spid="1039">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39">
                                            <p:txEl>
                                              <p:pRg st="3" end="3"/>
                                            </p:txEl>
                                          </p:spTgt>
                                        </p:tgtEl>
                                        <p:attrNameLst>
                                          <p:attrName>style.visibility</p:attrName>
                                        </p:attrNameLst>
                                      </p:cBhvr>
                                      <p:to>
                                        <p:strVal val="visible"/>
                                      </p:to>
                                    </p:set>
                                    <p:animEffect transition="in" filter="wipe(down)">
                                      <p:cBhvr>
                                        <p:cTn id="52" dur="400"/>
                                        <p:tgtEl>
                                          <p:spTgt spid="1039">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039">
                                            <p:txEl>
                                              <p:pRg st="4" end="4"/>
                                            </p:txEl>
                                          </p:spTgt>
                                        </p:tgtEl>
                                        <p:attrNameLst>
                                          <p:attrName>style.visibility</p:attrName>
                                        </p:attrNameLst>
                                      </p:cBhvr>
                                      <p:to>
                                        <p:strVal val="visible"/>
                                      </p:to>
                                    </p:set>
                                    <p:animEffect transition="in" filter="wipe(down)">
                                      <p:cBhvr>
                                        <p:cTn id="57" dur="400"/>
                                        <p:tgtEl>
                                          <p:spTgt spid="10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 grpId="0" build="p"/>
      <p:bldP spid="103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2050" name="Picture 2" descr="Kolloidales Silber von Werner Kühni ...">
            <a:extLst>
              <a:ext uri="{FF2B5EF4-FFF2-40B4-BE49-F238E27FC236}">
                <a16:creationId xmlns:a16="http://schemas.microsoft.com/office/drawing/2014/main" id="{E9B013BF-BB46-8DAC-375D-F2CFE306AF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42" t="3920" r="5814" b="3538"/>
          <a:stretch/>
        </p:blipFill>
        <p:spPr bwMode="auto">
          <a:xfrm>
            <a:off x="502920" y="1325880"/>
            <a:ext cx="2926080" cy="4572000"/>
          </a:xfrm>
          <a:prstGeom prst="rect">
            <a:avLst/>
          </a:prstGeom>
          <a:noFill/>
          <a:extLst>
            <a:ext uri="{909E8E84-426E-40DD-AFC4-6F175D3DCCD1}">
              <a14:hiddenFill xmlns:a14="http://schemas.microsoft.com/office/drawing/2010/main">
                <a:solidFill>
                  <a:srgbClr val="FFFFFF"/>
                </a:solidFill>
              </a14:hiddenFill>
            </a:ext>
          </a:extLst>
        </p:spPr>
      </p:pic>
      <p:sp>
        <p:nvSpPr>
          <p:cNvPr id="2051"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2"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Naturheilkunde · Praxis</a:t>
            </a:r>
          </a:p>
        </p:txBody>
      </p:sp>
      <p:sp>
        <p:nvSpPr>
          <p:cNvPr id="2053"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Kolloidales Silber (Argentum colloidale)</a:t>
            </a:r>
          </a:p>
        </p:txBody>
      </p:sp>
      <p:sp>
        <p:nvSpPr>
          <p:cNvPr id="2054"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Physikalisch-chemische Grundlagen, Herstellungsverfahren und topische/lokale Anwendung</a:t>
            </a:r>
          </a:p>
        </p:txBody>
      </p:sp>
      <p:sp>
        <p:nvSpPr>
          <p:cNvPr id="2055"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6"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057"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18</a:t>
            </a:r>
          </a:p>
        </p:txBody>
      </p:sp>
      <p:sp>
        <p:nvSpPr>
          <p:cNvPr id="2058" name="CardBg"/>
          <p:cNvSpPr/>
          <p:nvPr/>
        </p:nvSpPr>
        <p:spPr>
          <a:xfrm>
            <a:off x="3657600" y="1325880"/>
            <a:ext cx="6080760" cy="56692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9" name="LineAnimBox"/>
          <p:cNvSpPr txBox="1"/>
          <p:nvPr/>
        </p:nvSpPr>
        <p:spPr>
          <a:xfrm>
            <a:off x="3785615" y="1417320"/>
            <a:ext cx="5824728" cy="548640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Geschichte, Herstellung &amp; Praxisanwendung</a:t>
            </a:r>
          </a:p>
          <a:p>
            <a:pPr>
              <a:spcAft>
                <a:spcPts val="350"/>
              </a:spcAft>
            </a:pPr>
            <a:r>
              <a:rPr sz="1200" b="1">
                <a:solidFill>
                  <a:srgbClr val="394B2D"/>
                </a:solidFill>
                <a:latin typeface="Aptos"/>
              </a:rPr>
              <a:t>Historischer Hintergrund:</a:t>
            </a:r>
            <a:r>
              <a:rPr sz="1200">
                <a:solidFill>
                  <a:srgbClr val="3B372E"/>
                </a:solidFill>
                <a:latin typeface="Aptos"/>
              </a:rPr>
              <a:t> Schon in der Antike und bis zur Einführung der Antibiotika in der ersten Hälfte des 20. Jahrhunderts wurden Silbergefässe, Silbermünzen und Silberkolloide zur Konservierung und Keimreduktion genutzt</a:t>
            </a:r>
          </a:p>
          <a:p>
            <a:pPr>
              <a:spcAft>
                <a:spcPts val="350"/>
              </a:spcAft>
            </a:pPr>
            <a:r>
              <a:rPr sz="1200" b="1">
                <a:solidFill>
                  <a:srgbClr val="394B2D"/>
                </a:solidFill>
                <a:latin typeface="Aptos"/>
              </a:rPr>
              <a:t>Herstellungsverfahren:</a:t>
            </a:r>
            <a:r>
              <a:rPr sz="1200">
                <a:solidFill>
                  <a:srgbClr val="3B372E"/>
                </a:solidFill>
                <a:latin typeface="Aptos"/>
              </a:rPr>
              <a:t> 1. Mechanisch (Vermahlung in Kolloidmühlen) · 2. Elektrolytisch (Hochvolt-Verfahren mit reinstem Feinsilber 99,99 % in bidestilliertem Wasser → kleinste, schwebende Silberpartikel von 1–20 nm, typischerweise 10–25 ppm)</a:t>
            </a:r>
          </a:p>
          <a:p>
            <a:pPr>
              <a:spcAft>
                <a:spcPts val="350"/>
              </a:spcAft>
            </a:pPr>
            <a:r>
              <a:rPr sz="1200" b="1">
                <a:solidFill>
                  <a:srgbClr val="394B2D"/>
                </a:solidFill>
                <a:latin typeface="Aptos"/>
              </a:rPr>
              <a:t>Oligodynamischer Effekt:</a:t>
            </a:r>
            <a:r>
              <a:rPr sz="1200">
                <a:solidFill>
                  <a:srgbClr val="3B372E"/>
                </a:solidFill>
                <a:latin typeface="Aptos"/>
              </a:rPr>
              <a:t> Silberionen (Ag⁺) blockieren schwefelhaltige (Thiol-)Enzymgruppen der Atmungskette von Bakterien, Pilzen und behüllten Viren auf Haut und Schleimhäuten</a:t>
            </a:r>
          </a:p>
          <a:p>
            <a:pPr>
              <a:spcAft>
                <a:spcPts val="350"/>
              </a:spcAft>
            </a:pPr>
            <a:r>
              <a:rPr sz="1200">
                <a:solidFill>
                  <a:srgbClr val="3B372E"/>
                </a:solidFill>
                <a:latin typeface="Aptos"/>
              </a:rPr>
              <a:t>Erfahrungsmedizinische Anwendung (lokal / Mund- &amp; Rachenraum): Vorbeugend bzw. zur Schleimhautpflege ½ Pipette / einige Sprühstösse; im Akutfall 1 Kaffeelöffel bis 1 Esslöffel kurz im Mund spülen/gurgeln</a:t>
            </a:r>
          </a:p>
          <a:p>
            <a:pPr>
              <a:spcAft>
                <a:spcPts val="350"/>
              </a:spcAft>
            </a:pPr>
            <a:r>
              <a:rPr sz="1200" b="1">
                <a:solidFill>
                  <a:srgbClr val="394B2D"/>
                </a:solidFill>
                <a:latin typeface="Aptos"/>
              </a:rPr>
              <a:t>Qualitäts- &amp; Sicherheitshinweis:</a:t>
            </a:r>
            <a:r>
              <a:rPr sz="1200">
                <a:solidFill>
                  <a:srgbClr val="3B372E"/>
                </a:solidFill>
                <a:latin typeface="Aptos"/>
              </a:rPr>
              <a:t> Nur geprüfte, ionenarme Qualitätsdispersionen aus Reinstwasser verwenden; nicht gleichzeitig mit Vitamin C oder Metalllöffeln in Kontakt bringen (Neutralisation der Ladung).</a:t>
            </a:r>
          </a:p>
        </p:txBody>
      </p:sp>
    </p:spTree>
    <p:extLst>
      <p:ext uri="{BB962C8B-B14F-4D97-AF65-F5344CB8AC3E}">
        <p14:creationId xmlns:p14="http://schemas.microsoft.com/office/powerpoint/2010/main" val="236581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59">
                                            <p:txEl>
                                              <p:pRg st="0" end="0"/>
                                            </p:txEl>
                                          </p:spTgt>
                                        </p:tgtEl>
                                        <p:attrNameLst>
                                          <p:attrName>style.visibility</p:attrName>
                                        </p:attrNameLst>
                                      </p:cBhvr>
                                      <p:to>
                                        <p:strVal val="visible"/>
                                      </p:to>
                                    </p:set>
                                    <p:animEffect transition="in" filter="wipe(down)">
                                      <p:cBhvr>
                                        <p:cTn id="12" dur="400"/>
                                        <p:tgtEl>
                                          <p:spTgt spid="20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59">
                                            <p:txEl>
                                              <p:pRg st="1" end="1"/>
                                            </p:txEl>
                                          </p:spTgt>
                                        </p:tgtEl>
                                        <p:attrNameLst>
                                          <p:attrName>style.visibility</p:attrName>
                                        </p:attrNameLst>
                                      </p:cBhvr>
                                      <p:to>
                                        <p:strVal val="visible"/>
                                      </p:to>
                                    </p:set>
                                    <p:animEffect transition="in" filter="wipe(down)">
                                      <p:cBhvr>
                                        <p:cTn id="17" dur="400"/>
                                        <p:tgtEl>
                                          <p:spTgt spid="20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59">
                                            <p:txEl>
                                              <p:pRg st="2" end="2"/>
                                            </p:txEl>
                                          </p:spTgt>
                                        </p:tgtEl>
                                        <p:attrNameLst>
                                          <p:attrName>style.visibility</p:attrName>
                                        </p:attrNameLst>
                                      </p:cBhvr>
                                      <p:to>
                                        <p:strVal val="visible"/>
                                      </p:to>
                                    </p:set>
                                    <p:animEffect transition="in" filter="wipe(down)">
                                      <p:cBhvr>
                                        <p:cTn id="22" dur="400"/>
                                        <p:tgtEl>
                                          <p:spTgt spid="205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59">
                                            <p:txEl>
                                              <p:pRg st="3" end="3"/>
                                            </p:txEl>
                                          </p:spTgt>
                                        </p:tgtEl>
                                        <p:attrNameLst>
                                          <p:attrName>style.visibility</p:attrName>
                                        </p:attrNameLst>
                                      </p:cBhvr>
                                      <p:to>
                                        <p:strVal val="visible"/>
                                      </p:to>
                                    </p:set>
                                    <p:animEffect transition="in" filter="wipe(down)">
                                      <p:cBhvr>
                                        <p:cTn id="27" dur="400"/>
                                        <p:tgtEl>
                                          <p:spTgt spid="205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59">
                                            <p:txEl>
                                              <p:pRg st="4" end="4"/>
                                            </p:txEl>
                                          </p:spTgt>
                                        </p:tgtEl>
                                        <p:attrNameLst>
                                          <p:attrName>style.visibility</p:attrName>
                                        </p:attrNameLst>
                                      </p:cBhvr>
                                      <p:to>
                                        <p:strVal val="visible"/>
                                      </p:to>
                                    </p:set>
                                    <p:animEffect transition="in" filter="wipe(down)">
                                      <p:cBhvr>
                                        <p:cTn id="32" dur="400"/>
                                        <p:tgtEl>
                                          <p:spTgt spid="205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59">
                                            <p:txEl>
                                              <p:pRg st="5" end="5"/>
                                            </p:txEl>
                                          </p:spTgt>
                                        </p:tgtEl>
                                        <p:attrNameLst>
                                          <p:attrName>style.visibility</p:attrName>
                                        </p:attrNameLst>
                                      </p:cBhvr>
                                      <p:to>
                                        <p:strVal val="visible"/>
                                      </p:to>
                                    </p:set>
                                    <p:animEffect transition="in" filter="wipe(down)">
                                      <p:cBhvr>
                                        <p:cTn id="37" dur="400"/>
                                        <p:tgtEl>
                                          <p:spTgt spid="20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pic>
        <p:nvPicPr>
          <p:cNvPr id="3074" name="Picture 2" descr="Image of Strath Original flüssig Kur-Packung 2x 500 ml">
            <a:extLst>
              <a:ext uri="{FF2B5EF4-FFF2-40B4-BE49-F238E27FC236}">
                <a16:creationId xmlns:a16="http://schemas.microsoft.com/office/drawing/2014/main" id="{9358F485-51CF-5F0E-0A02-A02D469E9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7960" y="1508760"/>
            <a:ext cx="3200400" cy="3840480"/>
          </a:xfrm>
          <a:prstGeom prst="rect">
            <a:avLst/>
          </a:prstGeom>
          <a:noFill/>
          <a:extLst>
            <a:ext uri="{909E8E84-426E-40DD-AFC4-6F175D3DCCD1}">
              <a14:hiddenFill xmlns:a14="http://schemas.microsoft.com/office/drawing/2010/main">
                <a:solidFill>
                  <a:srgbClr val="FFFFFF"/>
                </a:solidFill>
              </a14:hiddenFill>
            </a:ext>
          </a:extLst>
        </p:spPr>
      </p:pic>
      <p:sp>
        <p:nvSpPr>
          <p:cNvPr id="307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Aufbaupräparate · Vitalstoffe</a:t>
            </a:r>
          </a:p>
        </p:txBody>
      </p:sp>
      <p:sp>
        <p:nvSpPr>
          <p:cNvPr id="307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Kräuter-Hefeplasmolysat «Strath» – Schweizer Pionierarbeit</a:t>
            </a:r>
          </a:p>
        </p:txBody>
      </p:sp>
      <p:sp>
        <p:nvSpPr>
          <p:cNvPr id="307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Biotechnologische Verbindung aus 61 Heilkräutern und plasmolysierter Saccharomyces cerevisiae</a:t>
            </a:r>
          </a:p>
        </p:txBody>
      </p:sp>
      <p:sp>
        <p:nvSpPr>
          <p:cNvPr id="307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8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308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19</a:t>
            </a:r>
          </a:p>
        </p:txBody>
      </p:sp>
      <p:sp>
        <p:nvSpPr>
          <p:cNvPr id="3082" name="CardBg"/>
          <p:cNvSpPr/>
          <p:nvPr/>
        </p:nvSpPr>
        <p:spPr>
          <a:xfrm>
            <a:off x="411480" y="1280160"/>
            <a:ext cx="594360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83" name="LineAnimBox"/>
          <p:cNvSpPr txBox="1"/>
          <p:nvPr/>
        </p:nvSpPr>
        <p:spPr>
          <a:xfrm>
            <a:off x="539496" y="1371600"/>
            <a:ext cx="5687568" cy="562355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Entstehung, Plasmolyse-Verfahren &amp; klinische Evidenz</a:t>
            </a:r>
          </a:p>
          <a:p>
            <a:pPr>
              <a:spcAft>
                <a:spcPts val="350"/>
              </a:spcAft>
            </a:pPr>
            <a:r>
              <a:rPr sz="1150" b="1">
                <a:solidFill>
                  <a:srgbClr val="394B2D"/>
                </a:solidFill>
                <a:latin typeface="Aptos"/>
              </a:rPr>
              <a:t>Schweizer Tradition seit 1961:</a:t>
            </a:r>
            <a:r>
              <a:rPr sz="1150">
                <a:solidFill>
                  <a:srgbClr val="3B372E"/>
                </a:solidFill>
                <a:latin typeface="Aptos"/>
              </a:rPr>
              <a:t> Entwickelt von Fred Pestalozzi / Walter Strathmeyer vor über 60 Jahren als 100 % natürliches, vollwertiges Aufbaupräparat</a:t>
            </a:r>
          </a:p>
          <a:p>
            <a:pPr>
              <a:spcAft>
                <a:spcPts val="350"/>
              </a:spcAft>
            </a:pPr>
            <a:r>
              <a:rPr sz="1150" b="1">
                <a:solidFill>
                  <a:srgbClr val="394B2D"/>
                </a:solidFill>
                <a:latin typeface="Aptos"/>
              </a:rPr>
              <a:t>Veredelung durch Heilpflanzen:</a:t>
            </a:r>
            <a:r>
              <a:rPr sz="1150">
                <a:solidFill>
                  <a:srgbClr val="3B372E"/>
                </a:solidFill>
                <a:latin typeface="Aptos"/>
              </a:rPr>
              <a:t> Spezielle Primärhefe-Kulturen (Saccharomyces cerevisiae) werden mit Auszügen aus über 50 ausgewählten Heil- und Gewürzpflanzen (u. a. Thymian, Salbei, Melisse, Engelwurz, Holunder, Kamille) gefüttert und verstoffwechseln deren Sekundärstoffe</a:t>
            </a:r>
          </a:p>
          <a:p>
            <a:pPr>
              <a:spcAft>
                <a:spcPts val="350"/>
              </a:spcAft>
            </a:pPr>
            <a:r>
              <a:rPr sz="1150" b="1">
                <a:solidFill>
                  <a:srgbClr val="394B2D"/>
                </a:solidFill>
                <a:latin typeface="Aptos"/>
              </a:rPr>
              <a:t>Schonende 2-monatige Gärung &amp; Plasmolyse:</a:t>
            </a:r>
            <a:r>
              <a:rPr sz="1150">
                <a:solidFill>
                  <a:srgbClr val="3B372E"/>
                </a:solidFill>
                <a:latin typeface="Aptos"/>
              </a:rPr>
              <a:t> Durch unvergorenes Malzextrakt, Bienenhonig und Orangensirup öffnen sich die Hefezellwände osmotisch (ohne Hitzeeinwirkung!) – sämtliche 61 Vitalstoffe (natürlicher Vitamin-B-Komplex, 20 Aminosäuren, 11 Mineralstoffe/Spurenelemente sowie Hefezellwand-β-Glucane) werden dadurch optimal bioverfügbar</a:t>
            </a:r>
          </a:p>
          <a:p>
            <a:pPr>
              <a:spcAft>
                <a:spcPts val="350"/>
              </a:spcAft>
            </a:pPr>
            <a:r>
              <a:rPr sz="1150" b="1">
                <a:solidFill>
                  <a:srgbClr val="394B2D"/>
                </a:solidFill>
                <a:latin typeface="Aptos"/>
              </a:rPr>
              <a:t>Katalysator-Effekt:</a:t>
            </a:r>
            <a:r>
              <a:rPr sz="1150">
                <a:solidFill>
                  <a:srgbClr val="3B372E"/>
                </a:solidFill>
                <a:latin typeface="Aptos"/>
              </a:rPr>
              <a:t> Verbessert nachweislich die Resorption von Eisen, Zink und Magnesium aus der täglichen Nahrung und reduziert in Schweizer Winterstudien die Häufigkeit und Dauer grippaler Infekte signifikant</a:t>
            </a:r>
          </a:p>
        </p:txBody>
      </p:sp>
    </p:spTree>
    <p:extLst>
      <p:ext uri="{BB962C8B-B14F-4D97-AF65-F5344CB8AC3E}">
        <p14:creationId xmlns:p14="http://schemas.microsoft.com/office/powerpoint/2010/main" val="286904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83">
                                            <p:txEl>
                                              <p:pRg st="0" end="0"/>
                                            </p:txEl>
                                          </p:spTgt>
                                        </p:tgtEl>
                                        <p:attrNameLst>
                                          <p:attrName>style.visibility</p:attrName>
                                        </p:attrNameLst>
                                      </p:cBhvr>
                                      <p:to>
                                        <p:strVal val="visible"/>
                                      </p:to>
                                    </p:set>
                                    <p:animEffect transition="in" filter="wipe(down)">
                                      <p:cBhvr>
                                        <p:cTn id="12" dur="400"/>
                                        <p:tgtEl>
                                          <p:spTgt spid="30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83">
                                            <p:txEl>
                                              <p:pRg st="1" end="1"/>
                                            </p:txEl>
                                          </p:spTgt>
                                        </p:tgtEl>
                                        <p:attrNameLst>
                                          <p:attrName>style.visibility</p:attrName>
                                        </p:attrNameLst>
                                      </p:cBhvr>
                                      <p:to>
                                        <p:strVal val="visible"/>
                                      </p:to>
                                    </p:set>
                                    <p:animEffect transition="in" filter="wipe(down)">
                                      <p:cBhvr>
                                        <p:cTn id="17" dur="400"/>
                                        <p:tgtEl>
                                          <p:spTgt spid="30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83">
                                            <p:txEl>
                                              <p:pRg st="2" end="2"/>
                                            </p:txEl>
                                          </p:spTgt>
                                        </p:tgtEl>
                                        <p:attrNameLst>
                                          <p:attrName>style.visibility</p:attrName>
                                        </p:attrNameLst>
                                      </p:cBhvr>
                                      <p:to>
                                        <p:strVal val="visible"/>
                                      </p:to>
                                    </p:set>
                                    <p:animEffect transition="in" filter="wipe(down)">
                                      <p:cBhvr>
                                        <p:cTn id="22" dur="400"/>
                                        <p:tgtEl>
                                          <p:spTgt spid="30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083">
                                            <p:txEl>
                                              <p:pRg st="3" end="3"/>
                                            </p:txEl>
                                          </p:spTgt>
                                        </p:tgtEl>
                                        <p:attrNameLst>
                                          <p:attrName>style.visibility</p:attrName>
                                        </p:attrNameLst>
                                      </p:cBhvr>
                                      <p:to>
                                        <p:strVal val="visible"/>
                                      </p:to>
                                    </p:set>
                                    <p:animEffect transition="in" filter="wipe(down)">
                                      <p:cBhvr>
                                        <p:cTn id="27" dur="400"/>
                                        <p:tgtEl>
                                          <p:spTgt spid="308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083">
                                            <p:txEl>
                                              <p:pRg st="4" end="4"/>
                                            </p:txEl>
                                          </p:spTgt>
                                        </p:tgtEl>
                                        <p:attrNameLst>
                                          <p:attrName>style.visibility</p:attrName>
                                        </p:attrNameLst>
                                      </p:cBhvr>
                                      <p:to>
                                        <p:strVal val="visible"/>
                                      </p:to>
                                    </p:set>
                                    <p:animEffect transition="in" filter="wipe(down)">
                                      <p:cBhvr>
                                        <p:cTn id="32" dur="400"/>
                                        <p:tgtEl>
                                          <p:spTgt spid="30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name="page4">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8F157CB-21C8-AB12-AE6A-FF613BDA1E5B}"/>
              </a:ext>
            </a:extLst>
          </p:cNvPr>
          <p:cNvPicPr>
            <a:picLocks noChangeAspect="1"/>
          </p:cNvPicPr>
          <p:nvPr/>
        </p:nvPicPr>
        <p:blipFill>
          <a:blip r:embed="rId3"/>
          <a:stretch>
            <a:fillRect/>
          </a:stretch>
        </p:blipFill>
        <p:spPr>
          <a:xfrm>
            <a:off x="411480" y="3931920"/>
            <a:ext cx="1783080" cy="1508760"/>
          </a:xfrm>
          <a:prstGeom prst="rect">
            <a:avLst/>
          </a:prstGeom>
          <a:noFill/>
          <a:ln>
            <a:noFill/>
          </a:ln>
        </p:spPr>
      </p:pic>
      <p:pic>
        <p:nvPicPr>
          <p:cNvPr id="5" name="Grafik 4">
            <a:extLst>
              <a:ext uri="{FF2B5EF4-FFF2-40B4-BE49-F238E27FC236}">
                <a16:creationId xmlns:a16="http://schemas.microsoft.com/office/drawing/2014/main" id="{AB8AC001-21C2-E9AF-1806-03BCE1A90B13}"/>
              </a:ext>
            </a:extLst>
          </p:cNvPr>
          <p:cNvPicPr>
            <a:picLocks noChangeAspect="1"/>
          </p:cNvPicPr>
          <p:nvPr/>
        </p:nvPicPr>
        <p:blipFill>
          <a:blip r:embed="rId4"/>
          <a:stretch>
            <a:fillRect/>
          </a:stretch>
        </p:blipFill>
        <p:spPr>
          <a:xfrm>
            <a:off x="2286000" y="3931920"/>
            <a:ext cx="1783080" cy="1508760"/>
          </a:xfrm>
          <a:prstGeom prst="rect">
            <a:avLst/>
          </a:prstGeom>
          <a:noFill/>
          <a:ln>
            <a:noFill/>
          </a:ln>
        </p:spPr>
      </p:pic>
      <p:pic>
        <p:nvPicPr>
          <p:cNvPr id="6" name="Grafik 5">
            <a:extLst>
              <a:ext uri="{FF2B5EF4-FFF2-40B4-BE49-F238E27FC236}">
                <a16:creationId xmlns:a16="http://schemas.microsoft.com/office/drawing/2014/main" id="{2B572D6B-14BA-41FD-DA5A-A40F1ED922F9}"/>
              </a:ext>
            </a:extLst>
          </p:cNvPr>
          <p:cNvPicPr>
            <a:picLocks noChangeAspect="1"/>
          </p:cNvPicPr>
          <p:nvPr/>
        </p:nvPicPr>
        <p:blipFill>
          <a:blip r:embed="rId5"/>
          <a:stretch>
            <a:fillRect/>
          </a:stretch>
        </p:blipFill>
        <p:spPr>
          <a:xfrm>
            <a:off x="4160520" y="3931920"/>
            <a:ext cx="1783080" cy="1508760"/>
          </a:xfrm>
          <a:prstGeom prst="rect">
            <a:avLst/>
          </a:prstGeom>
          <a:noFill/>
          <a:ln>
            <a:noFill/>
          </a:ln>
        </p:spPr>
      </p:pic>
      <p:pic>
        <p:nvPicPr>
          <p:cNvPr id="7" name="Grafik 6">
            <a:extLst>
              <a:ext uri="{FF2B5EF4-FFF2-40B4-BE49-F238E27FC236}">
                <a16:creationId xmlns:a16="http://schemas.microsoft.com/office/drawing/2014/main" id="{405242F9-2526-7524-1DF7-DAC9B9B612FC}"/>
              </a:ext>
            </a:extLst>
          </p:cNvPr>
          <p:cNvPicPr>
            <a:picLocks noChangeAspect="1"/>
          </p:cNvPicPr>
          <p:nvPr/>
        </p:nvPicPr>
        <p:blipFill>
          <a:blip r:embed="rId6"/>
          <a:stretch>
            <a:fillRect/>
          </a:stretch>
        </p:blipFill>
        <p:spPr>
          <a:xfrm>
            <a:off x="6035040" y="3931920"/>
            <a:ext cx="1783080" cy="1508760"/>
          </a:xfrm>
          <a:prstGeom prst="rect">
            <a:avLst/>
          </a:prstGeom>
          <a:noFill/>
          <a:ln>
            <a:noFill/>
          </a:ln>
        </p:spPr>
      </p:pic>
      <p:pic>
        <p:nvPicPr>
          <p:cNvPr id="8" name="Grafik 7">
            <a:extLst>
              <a:ext uri="{FF2B5EF4-FFF2-40B4-BE49-F238E27FC236}">
                <a16:creationId xmlns:a16="http://schemas.microsoft.com/office/drawing/2014/main" id="{B8DF9B8C-D987-9443-15B6-795C6715D25A}"/>
              </a:ext>
            </a:extLst>
          </p:cNvPr>
          <p:cNvPicPr>
            <a:picLocks noChangeAspect="1"/>
          </p:cNvPicPr>
          <p:nvPr/>
        </p:nvPicPr>
        <p:blipFill>
          <a:blip r:embed="rId7"/>
          <a:stretch>
            <a:fillRect/>
          </a:stretch>
        </p:blipFill>
        <p:spPr>
          <a:xfrm>
            <a:off x="7909560" y="3931920"/>
            <a:ext cx="1828800" cy="1508760"/>
          </a:xfrm>
          <a:prstGeom prst="rect">
            <a:avLst/>
          </a:prstGeom>
          <a:noFill/>
          <a:ln>
            <a:noFill/>
          </a:ln>
        </p:spPr>
      </p:pic>
      <p:sp>
        <p:nvSpPr>
          <p:cNvPr id="23"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Prävention · Lebensstil</a:t>
            </a:r>
          </a:p>
        </p:txBody>
      </p:sp>
      <p:sp>
        <p:nvSpPr>
          <p:cNvPr id="25"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Vorbeugen ist besser als Heilen: Die 4 Säulen der Ordnungstherapie</a:t>
            </a:r>
          </a:p>
        </p:txBody>
      </p:sp>
      <p:sp>
        <p:nvSpPr>
          <p:cNvPr id="26"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Klassische Lebensordnung (Regimen sanitatis) als Basis jeder naturheilkundlichen Winterprophylaxe</a:t>
            </a:r>
          </a:p>
        </p:txBody>
      </p:sp>
      <p:sp>
        <p:nvSpPr>
          <p:cNvPr id="27"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9"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20</a:t>
            </a:r>
          </a:p>
        </p:txBody>
      </p:sp>
      <p:sp>
        <p:nvSpPr>
          <p:cNvPr id="30" name="CardBg"/>
          <p:cNvSpPr/>
          <p:nvPr/>
        </p:nvSpPr>
        <p:spPr>
          <a:xfrm>
            <a:off x="411480" y="1234440"/>
            <a:ext cx="9326880" cy="25146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LineAnimBox"/>
          <p:cNvSpPr txBox="1"/>
          <p:nvPr/>
        </p:nvSpPr>
        <p:spPr>
          <a:xfrm>
            <a:off x="539496" y="1325880"/>
            <a:ext cx="9070848" cy="23317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4 Grundpfeiler einer resilienten Abwehr</a:t>
            </a:r>
          </a:p>
          <a:p>
            <a:pPr>
              <a:spcAft>
                <a:spcPts val="350"/>
              </a:spcAft>
            </a:pPr>
            <a:r>
              <a:rPr sz="1100" b="1">
                <a:solidFill>
                  <a:srgbClr val="394B2D"/>
                </a:solidFill>
                <a:latin typeface="Aptos"/>
              </a:rPr>
              <a:t>1. Bewegung («Wer rastet, der rostet»):</a:t>
            </a:r>
            <a:r>
              <a:rPr sz="1100">
                <a:solidFill>
                  <a:srgbClr val="3B372E"/>
                </a:solidFill>
                <a:latin typeface="Aptos"/>
              </a:rPr>
              <a:t> Moderates Ausdauertraining an der frischen Luft mobilisiert NK-Zellen und T-Lymphozyten, aktiviert die Muskel-Myokine (IL-6 als Myokin wirkt antientzündlich!) und vertieft die Lungenbelüftung</a:t>
            </a:r>
          </a:p>
          <a:p>
            <a:pPr>
              <a:spcAft>
                <a:spcPts val="350"/>
              </a:spcAft>
            </a:pPr>
            <a:r>
              <a:rPr sz="1100">
                <a:solidFill>
                  <a:srgbClr val="3B372E"/>
                </a:solidFill>
                <a:latin typeface="Aptos"/>
              </a:rPr>
              <a:t>2. Entspannung («Alles hat zwei gegensätzliche Pole»): Rhythmischer Wechsel zwischen Sympathikus (Anspannung) und Parasympathikus (Erholung) senkt chronisch erhöhte Cortisolspiegel und schützt die Schleimhaut-IgA-Barriere</a:t>
            </a:r>
          </a:p>
          <a:p>
            <a:pPr>
              <a:spcAft>
                <a:spcPts val="350"/>
              </a:spcAft>
            </a:pPr>
            <a:r>
              <a:rPr sz="1100">
                <a:solidFill>
                  <a:srgbClr val="3B372E"/>
                </a:solidFill>
                <a:latin typeface="Aptos"/>
              </a:rPr>
              <a:t>3. Ernährung («Eure Nahrungsmittel sollen eure Heilmittel sein» – Hippokrates): Wärmende, vitalstoffreiche Winterküche mit Bitterstoffen, Wildkräutern, Gewürzen, fermentierten Lebensmitteln und hochwertigen Fetten</a:t>
            </a:r>
          </a:p>
          <a:p>
            <a:pPr>
              <a:spcAft>
                <a:spcPts val="350"/>
              </a:spcAft>
            </a:pPr>
            <a:r>
              <a:rPr sz="1100" b="1">
                <a:solidFill>
                  <a:srgbClr val="394B2D"/>
                </a:solidFill>
                <a:latin typeface="Aptos"/>
              </a:rPr>
              <a:t>4. Schlaf («Verarbeitung und Regeneration»):</a:t>
            </a:r>
            <a:r>
              <a:rPr sz="1100">
                <a:solidFill>
                  <a:srgbClr val="3B372E"/>
                </a:solidFill>
                <a:latin typeface="Aptos"/>
              </a:rPr>
              <a:t> Im Tiefschlaf (unter Einfluss von Wachstumshormon und Melatonin) findet die immunologische Gedächtnisbildung (T-Zell-Prägung in den Lymphknoten) statt</a:t>
            </a:r>
          </a:p>
        </p:txBody>
      </p:sp>
      <p:sp>
        <p:nvSpPr>
          <p:cNvPr id="32" name="CardBg"/>
          <p:cNvSpPr/>
          <p:nvPr/>
        </p:nvSpPr>
        <p:spPr>
          <a:xfrm>
            <a:off x="411480" y="5577840"/>
            <a:ext cx="9326880" cy="14630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FliesstextBox"/>
          <p:cNvSpPr txBox="1"/>
          <p:nvPr/>
        </p:nvSpPr>
        <p:spPr>
          <a:xfrm>
            <a:off x="539496" y="5669279"/>
            <a:ext cx="9070848" cy="128016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Merksatz für die Praxis</a:t>
            </a:r>
          </a:p>
          <a:p>
            <a:pPr>
              <a:spcAft>
                <a:spcPts val="300"/>
              </a:spcAft>
            </a:pPr>
            <a:r>
              <a:rPr sz="1150">
                <a:solidFill>
                  <a:srgbClr val="3B372E"/>
                </a:solidFill>
                <a:latin typeface="Aptos"/>
              </a:rPr>
              <a:t>Kein noch so hochdosiertes Supplement kann chronischen Schlafmangel, Dauerstress oder unterkühlte Schleimhäute vollständig kompensieren. Phytotherapie und Mikronährstoffe entfalten ihre volle Wirkkraft immer auf dem Boden einer gelebten Selbstfürsorge.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Effect transition="in" filter="wipe(down)">
                                      <p:cBhvr>
                                        <p:cTn id="32" dur="400"/>
                                        <p:tgtEl>
                                          <p:spTgt spid="3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1">
                                            <p:txEl>
                                              <p:pRg st="1" end="1"/>
                                            </p:txEl>
                                          </p:spTgt>
                                        </p:tgtEl>
                                        <p:attrNameLst>
                                          <p:attrName>style.visibility</p:attrName>
                                        </p:attrNameLst>
                                      </p:cBhvr>
                                      <p:to>
                                        <p:strVal val="visible"/>
                                      </p:to>
                                    </p:set>
                                    <p:animEffect transition="in" filter="wipe(down)">
                                      <p:cBhvr>
                                        <p:cTn id="37" dur="400"/>
                                        <p:tgtEl>
                                          <p:spTgt spid="3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1">
                                            <p:txEl>
                                              <p:pRg st="2" end="2"/>
                                            </p:txEl>
                                          </p:spTgt>
                                        </p:tgtEl>
                                        <p:attrNameLst>
                                          <p:attrName>style.visibility</p:attrName>
                                        </p:attrNameLst>
                                      </p:cBhvr>
                                      <p:to>
                                        <p:strVal val="visible"/>
                                      </p:to>
                                    </p:set>
                                    <p:animEffect transition="in" filter="wipe(down)">
                                      <p:cBhvr>
                                        <p:cTn id="42" dur="400"/>
                                        <p:tgtEl>
                                          <p:spTgt spid="3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
                                            <p:txEl>
                                              <p:pRg st="3" end="3"/>
                                            </p:txEl>
                                          </p:spTgt>
                                        </p:tgtEl>
                                        <p:attrNameLst>
                                          <p:attrName>style.visibility</p:attrName>
                                        </p:attrNameLst>
                                      </p:cBhvr>
                                      <p:to>
                                        <p:strVal val="visible"/>
                                      </p:to>
                                    </p:set>
                                    <p:animEffect transition="in" filter="wipe(down)">
                                      <p:cBhvr>
                                        <p:cTn id="47" dur="400"/>
                                        <p:tgtEl>
                                          <p:spTgt spid="3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1">
                                            <p:txEl>
                                              <p:pRg st="4" end="4"/>
                                            </p:txEl>
                                          </p:spTgt>
                                        </p:tgtEl>
                                        <p:attrNameLst>
                                          <p:attrName>style.visibility</p:attrName>
                                        </p:attrNameLst>
                                      </p:cBhvr>
                                      <p:to>
                                        <p:strVal val="visible"/>
                                      </p:to>
                                    </p:set>
                                    <p:animEffect transition="in" filter="wipe(down)">
                                      <p:cBhvr>
                                        <p:cTn id="52" dur="400"/>
                                        <p:tgtEl>
                                          <p:spTgt spid="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name="page6">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FD40081-DFC6-0FEA-83BA-E7F3EE37AF95}"/>
              </a:ext>
            </a:extLst>
          </p:cNvPr>
          <p:cNvPicPr>
            <a:picLocks noChangeAspect="1"/>
          </p:cNvPicPr>
          <p:nvPr/>
        </p:nvPicPr>
        <p:blipFill>
          <a:blip r:embed="rId3"/>
          <a:stretch>
            <a:fillRect/>
          </a:stretch>
        </p:blipFill>
        <p:spPr>
          <a:xfrm>
            <a:off x="411480" y="4251960"/>
            <a:ext cx="2286000" cy="2788920"/>
          </a:xfrm>
          <a:prstGeom prst="rect">
            <a:avLst/>
          </a:prstGeom>
          <a:noFill/>
          <a:ln>
            <a:noFill/>
          </a:ln>
        </p:spPr>
      </p:pic>
      <p:pic>
        <p:nvPicPr>
          <p:cNvPr id="5" name="Grafik 4">
            <a:extLst>
              <a:ext uri="{FF2B5EF4-FFF2-40B4-BE49-F238E27FC236}">
                <a16:creationId xmlns:a16="http://schemas.microsoft.com/office/drawing/2014/main" id="{399A6A6E-D857-76E3-D25F-18904C2704C8}"/>
              </a:ext>
            </a:extLst>
          </p:cNvPr>
          <p:cNvPicPr>
            <a:picLocks noChangeAspect="1"/>
          </p:cNvPicPr>
          <p:nvPr/>
        </p:nvPicPr>
        <p:blipFill>
          <a:blip r:embed="rId4"/>
          <a:stretch>
            <a:fillRect/>
          </a:stretch>
        </p:blipFill>
        <p:spPr>
          <a:xfrm>
            <a:off x="2788920" y="4251960"/>
            <a:ext cx="2286000" cy="2788920"/>
          </a:xfrm>
          <a:prstGeom prst="rect">
            <a:avLst/>
          </a:prstGeom>
          <a:noFill/>
          <a:ln>
            <a:noFill/>
          </a:ln>
        </p:spPr>
      </p:pic>
      <p:pic>
        <p:nvPicPr>
          <p:cNvPr id="6" name="Grafik 5">
            <a:extLst>
              <a:ext uri="{FF2B5EF4-FFF2-40B4-BE49-F238E27FC236}">
                <a16:creationId xmlns:a16="http://schemas.microsoft.com/office/drawing/2014/main" id="{A43160F9-5AA0-9906-BC0A-896C223119AE}"/>
              </a:ext>
            </a:extLst>
          </p:cNvPr>
          <p:cNvPicPr>
            <a:picLocks noChangeAspect="1"/>
          </p:cNvPicPr>
          <p:nvPr/>
        </p:nvPicPr>
        <p:blipFill>
          <a:blip r:embed="rId5"/>
          <a:stretch>
            <a:fillRect/>
          </a:stretch>
        </p:blipFill>
        <p:spPr>
          <a:xfrm>
            <a:off x="5166360" y="4251960"/>
            <a:ext cx="2240280" cy="2788920"/>
          </a:xfrm>
          <a:prstGeom prst="rect">
            <a:avLst/>
          </a:prstGeom>
          <a:noFill/>
          <a:ln>
            <a:noFill/>
          </a:ln>
        </p:spPr>
      </p:pic>
      <p:pic>
        <p:nvPicPr>
          <p:cNvPr id="7" name="Grafik 6">
            <a:extLst>
              <a:ext uri="{FF2B5EF4-FFF2-40B4-BE49-F238E27FC236}">
                <a16:creationId xmlns:a16="http://schemas.microsoft.com/office/drawing/2014/main" id="{2D25EFC0-198E-5C30-02A5-96B4EE883DDD}"/>
              </a:ext>
            </a:extLst>
          </p:cNvPr>
          <p:cNvPicPr>
            <a:picLocks noChangeAspect="1"/>
          </p:cNvPicPr>
          <p:nvPr/>
        </p:nvPicPr>
        <p:blipFill>
          <a:blip r:embed="rId6"/>
          <a:stretch>
            <a:fillRect/>
          </a:stretch>
        </p:blipFill>
        <p:spPr>
          <a:xfrm>
            <a:off x="7498079" y="4251960"/>
            <a:ext cx="2240280" cy="2788920"/>
          </a:xfrm>
          <a:prstGeom prst="rect">
            <a:avLst/>
          </a:prstGeom>
          <a:noFill/>
          <a:ln>
            <a:noFill/>
          </a:ln>
        </p:spPr>
      </p:pic>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Prävention · Raumklima &amp; Aromatherapie</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Vorbeugen im Alltag: Raumklima, Mukoziliäre Clearance &amp; Arve</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Warum trockene Heizungsluft unsere wichtigste anatomische Barriere schwächt – und wie wir gegensteuern</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21</a:t>
            </a:r>
          </a:p>
        </p:txBody>
      </p:sp>
      <p:sp>
        <p:nvSpPr>
          <p:cNvPr id="15" name="CardBg"/>
          <p:cNvSpPr/>
          <p:nvPr/>
        </p:nvSpPr>
        <p:spPr>
          <a:xfrm>
            <a:off x="411480" y="1234440"/>
            <a:ext cx="4617720" cy="28803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539496" y="1325880"/>
            <a:ext cx="436168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Raumklima &amp; Flimmerhärchen (Zilien)</a:t>
            </a:r>
          </a:p>
          <a:p>
            <a:pPr>
              <a:spcAft>
                <a:spcPts val="350"/>
              </a:spcAft>
            </a:pPr>
            <a:r>
              <a:rPr sz="1100">
                <a:solidFill>
                  <a:srgbClr val="3B372E"/>
                </a:solidFill>
                <a:latin typeface="Aptos"/>
              </a:rPr>
              <a:t>Optimale Luftfeuchtigkeit (45–55 %, im Schlafraum 45–50 %): Sinkt die relative Luftfeuchte durch Heizungsluft unter 35 %, trocknet der Sol-Gel-Schleimfilm der Atemwege aus</a:t>
            </a:r>
          </a:p>
          <a:p>
            <a:pPr>
              <a:spcAft>
                <a:spcPts val="350"/>
              </a:spcAft>
            </a:pPr>
            <a:r>
              <a:rPr sz="1100" b="1">
                <a:solidFill>
                  <a:srgbClr val="394B2D"/>
                </a:solidFill>
                <a:latin typeface="Aptos"/>
              </a:rPr>
              <a:t>Schutz der mukoziliären Clearance:</a:t>
            </a:r>
            <a:r>
              <a:rPr sz="1100">
                <a:solidFill>
                  <a:srgbClr val="3B372E"/>
                </a:solidFill>
                <a:latin typeface="Aptos"/>
              </a:rPr>
              <a:t> Nur in gut befeuchteter Schleimhaut schlagen die Flimmerhärchen mit 10–15 Hz und transportieren Viren wie auf einem Förderband Richtung Rachen ab</a:t>
            </a:r>
          </a:p>
          <a:p>
            <a:pPr>
              <a:spcAft>
                <a:spcPts val="350"/>
              </a:spcAft>
            </a:pPr>
            <a:r>
              <a:rPr sz="1100">
                <a:solidFill>
                  <a:srgbClr val="3B372E"/>
                </a:solidFill>
                <a:latin typeface="Aptos"/>
              </a:rPr>
              <a:t>Regelmässiges Stosslüften (3–4× täglich 5–10 Min.): Senkt die Aerosol- und Virenlast in Innenräumen drastisch</a:t>
            </a:r>
          </a:p>
        </p:txBody>
      </p:sp>
      <p:sp>
        <p:nvSpPr>
          <p:cNvPr id="17" name="CardBg"/>
          <p:cNvSpPr/>
          <p:nvPr/>
        </p:nvSpPr>
        <p:spPr>
          <a:xfrm>
            <a:off x="5166360" y="1234440"/>
            <a:ext cx="4572000" cy="28803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294376" y="1325880"/>
            <a:ext cx="431596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Arve / Zirbelkiefer (Pinus cembra L.)</a:t>
            </a:r>
          </a:p>
          <a:p>
            <a:pPr>
              <a:spcAft>
                <a:spcPts val="350"/>
              </a:spcAft>
            </a:pPr>
            <a:r>
              <a:rPr sz="1100" b="1">
                <a:solidFill>
                  <a:srgbClr val="394B2D"/>
                </a:solidFill>
                <a:latin typeface="Aptos"/>
              </a:rPr>
              <a:t>Königin der Alpen (1'500–2'500 m ü. M.):</a:t>
            </a:r>
            <a:r>
              <a:rPr sz="1100">
                <a:solidFill>
                  <a:srgbClr val="3B372E"/>
                </a:solidFill>
                <a:latin typeface="Aptos"/>
              </a:rPr>
              <a:t> Ätherisches Arvenöl (α-Pinen, β-Pinen, Limonen, Pinosylvin) reinigt die Raumluft und wirkt keimreduzierend</a:t>
            </a:r>
          </a:p>
          <a:p>
            <a:pPr>
              <a:spcAft>
                <a:spcPts val="350"/>
              </a:spcAft>
            </a:pPr>
            <a:r>
              <a:rPr sz="1100">
                <a:solidFill>
                  <a:srgbClr val="3B372E"/>
                </a:solidFill>
                <a:latin typeface="Aptos"/>
              </a:rPr>
              <a:t>Chronobiologische Wirkung (Joanneum-Research-Studie): Arvenholz und Arvenöl aktivieren den Parasympathikus, vertiefen den Schlaf und senken die nächtliche Herzfrequenz um bis zu 3'500 Herzschläge (ca. 1 Stunde Herzarbeit pro Tag!)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Effect transition="in" filter="wipe(down)">
                                      <p:cBhvr>
                                        <p:cTn id="27" dur="400"/>
                                        <p:tgtEl>
                                          <p:spTgt spid="1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xEl>
                                              <p:pRg st="1" end="1"/>
                                            </p:txEl>
                                          </p:spTgt>
                                        </p:tgtEl>
                                        <p:attrNameLst>
                                          <p:attrName>style.visibility</p:attrName>
                                        </p:attrNameLst>
                                      </p:cBhvr>
                                      <p:to>
                                        <p:strVal val="visible"/>
                                      </p:to>
                                    </p:set>
                                    <p:animEffect transition="in" filter="wipe(down)">
                                      <p:cBhvr>
                                        <p:cTn id="32" dur="400"/>
                                        <p:tgtEl>
                                          <p:spTgt spid="1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xEl>
                                              <p:pRg st="2" end="2"/>
                                            </p:txEl>
                                          </p:spTgt>
                                        </p:tgtEl>
                                        <p:attrNameLst>
                                          <p:attrName>style.visibility</p:attrName>
                                        </p:attrNameLst>
                                      </p:cBhvr>
                                      <p:to>
                                        <p:strVal val="visible"/>
                                      </p:to>
                                    </p:set>
                                    <p:animEffect transition="in" filter="wipe(down)">
                                      <p:cBhvr>
                                        <p:cTn id="37" dur="400"/>
                                        <p:tgtEl>
                                          <p:spTgt spid="1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xEl>
                                              <p:pRg st="3" end="3"/>
                                            </p:txEl>
                                          </p:spTgt>
                                        </p:tgtEl>
                                        <p:attrNameLst>
                                          <p:attrName>style.visibility</p:attrName>
                                        </p:attrNameLst>
                                      </p:cBhvr>
                                      <p:to>
                                        <p:strVal val="visible"/>
                                      </p:to>
                                    </p:set>
                                    <p:animEffect transition="in" filter="wipe(down)">
                                      <p:cBhvr>
                                        <p:cTn id="42" dur="400"/>
                                        <p:tgtEl>
                                          <p:spTgt spid="1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Effect transition="in" filter="wipe(down)">
                                      <p:cBhvr>
                                        <p:cTn id="47" dur="400"/>
                                        <p:tgtEl>
                                          <p:spTgt spid="1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8">
                                            <p:txEl>
                                              <p:pRg st="1" end="1"/>
                                            </p:txEl>
                                          </p:spTgt>
                                        </p:tgtEl>
                                        <p:attrNameLst>
                                          <p:attrName>style.visibility</p:attrName>
                                        </p:attrNameLst>
                                      </p:cBhvr>
                                      <p:to>
                                        <p:strVal val="visible"/>
                                      </p:to>
                                    </p:set>
                                    <p:animEffect transition="in" filter="wipe(down)">
                                      <p:cBhvr>
                                        <p:cTn id="52" dur="400"/>
                                        <p:tgtEl>
                                          <p:spTgt spid="1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8">
                                            <p:txEl>
                                              <p:pRg st="2" end="2"/>
                                            </p:txEl>
                                          </p:spTgt>
                                        </p:tgtEl>
                                        <p:attrNameLst>
                                          <p:attrName>style.visibility</p:attrName>
                                        </p:attrNameLst>
                                      </p:cBhvr>
                                      <p:to>
                                        <p:strVal val="visible"/>
                                      </p:to>
                                    </p:set>
                                    <p:animEffect transition="in" filter="wipe(down)">
                                      <p:cBhvr>
                                        <p:cTn id="57" dur="4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name="page7">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2EA64C5-C4A7-0E85-9D31-4709B3EA905E}"/>
              </a:ext>
            </a:extLst>
          </p:cNvPr>
          <p:cNvPicPr>
            <a:picLocks noChangeAspect="1"/>
          </p:cNvPicPr>
          <p:nvPr/>
        </p:nvPicPr>
        <p:blipFill>
          <a:blip r:embed="rId3"/>
          <a:srcRect l="53716" r="731" b="8216"/>
          <a:stretch>
            <a:fillRect/>
          </a:stretch>
        </p:blipFill>
        <p:spPr>
          <a:xfrm>
            <a:off x="411480" y="1280160"/>
            <a:ext cx="3931920" cy="5760720"/>
          </a:xfrm>
          <a:prstGeom prst="rect">
            <a:avLst/>
          </a:prstGeom>
          <a:noFill/>
          <a:ln>
            <a:noFill/>
          </a:ln>
        </p:spPr>
      </p:pic>
      <p:sp>
        <p:nvSpPr>
          <p:cNvPr id="11"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Lamiaceae</a:t>
            </a:r>
          </a:p>
        </p:txBody>
      </p:sp>
      <p:sp>
        <p:nvSpPr>
          <p:cNvPr id="13"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Echter Salbei (Salvia officinalis L.) – Teil 1: Geschichte &amp; Botanik</a:t>
            </a:r>
          </a:p>
        </p:txBody>
      </p:sp>
      <p:sp>
        <p:nvSpPr>
          <p:cNvPr id="14"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«Cur moriatur homo, cui Salvia crescit in horto?» (Medizinschule von Salerno, 14. Jh.)</a:t>
            </a:r>
          </a:p>
        </p:txBody>
      </p:sp>
      <p:sp>
        <p:nvSpPr>
          <p:cNvPr id="15"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7"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22</a:t>
            </a:r>
          </a:p>
        </p:txBody>
      </p:sp>
      <p:sp>
        <p:nvSpPr>
          <p:cNvPr id="18" name="CardBg"/>
          <p:cNvSpPr/>
          <p:nvPr/>
        </p:nvSpPr>
        <p:spPr>
          <a:xfrm>
            <a:off x="4526280" y="1280160"/>
            <a:ext cx="5212080" cy="15087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FliesstextBox"/>
          <p:cNvSpPr txBox="1"/>
          <p:nvPr/>
        </p:nvSpPr>
        <p:spPr>
          <a:xfrm>
            <a:off x="4654296" y="1371600"/>
            <a:ext cx="4956048" cy="13258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Leitspruch der Schule von Salerno (14. Jahrhundert)</a:t>
            </a:r>
          </a:p>
          <a:p>
            <a:pPr>
              <a:spcAft>
                <a:spcPts val="300"/>
              </a:spcAft>
            </a:pPr>
            <a:r>
              <a:rPr sz="1200">
                <a:solidFill>
                  <a:srgbClr val="3B372E"/>
                </a:solidFill>
                <a:latin typeface="Aptos"/>
              </a:rPr>
              <a:t>«Warum sollte ein Mensch sterben, in dessen Garten Salbei wächst?» – Schon der Gattungsname Salvia leitet sich vom lateinischen Verb salvare («heilen», «gesund machen», «retten») ab und unterstreicht den Rang des Salbeis als europäische Universalheilpflanze.</a:t>
            </a:r>
          </a:p>
        </p:txBody>
      </p:sp>
      <p:sp>
        <p:nvSpPr>
          <p:cNvPr id="20" name="CardBg"/>
          <p:cNvSpPr/>
          <p:nvPr/>
        </p:nvSpPr>
        <p:spPr>
          <a:xfrm>
            <a:off x="4526280" y="2926080"/>
            <a:ext cx="5212080" cy="41148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LineAnimBox"/>
          <p:cNvSpPr txBox="1"/>
          <p:nvPr/>
        </p:nvSpPr>
        <p:spPr>
          <a:xfrm>
            <a:off x="4654296" y="3017520"/>
            <a:ext cx="4956048" cy="3931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Arzneidroge &amp; Phytochemie (PharmaWiki / Ph.Eur.)</a:t>
            </a:r>
          </a:p>
          <a:p>
            <a:pPr>
              <a:spcAft>
                <a:spcPts val="350"/>
              </a:spcAft>
            </a:pPr>
            <a:r>
              <a:rPr sz="1150" b="1">
                <a:solidFill>
                  <a:srgbClr val="394B2D"/>
                </a:solidFill>
                <a:latin typeface="Aptos"/>
              </a:rPr>
              <a:t>Stammpflanze &amp; Familie:</a:t>
            </a:r>
            <a:r>
              <a:rPr sz="1150">
                <a:solidFill>
                  <a:srgbClr val="3B372E"/>
                </a:solidFill>
                <a:latin typeface="Aptos"/>
              </a:rPr>
              <a:t> Salvia officinalis L. (Echter Salbei), Familie der Lippenblütler (Lamiaceae); ausdauernder, bis 80 cm hoher, aromatischer Halbstrauch aus dem Mittelmeerraum (Dalmatien)</a:t>
            </a:r>
          </a:p>
          <a:p>
            <a:pPr>
              <a:spcAft>
                <a:spcPts val="350"/>
              </a:spcAft>
            </a:pPr>
            <a:r>
              <a:rPr sz="1150" b="1">
                <a:solidFill>
                  <a:srgbClr val="394B2D"/>
                </a:solidFill>
                <a:latin typeface="Aptos"/>
              </a:rPr>
              <a:t>Arzneidroge:</a:t>
            </a:r>
            <a:r>
              <a:rPr sz="1150">
                <a:solidFill>
                  <a:srgbClr val="3B372E"/>
                </a:solidFill>
                <a:latin typeface="Aptos"/>
              </a:rPr>
              <a:t> Salbeiblätter (Salviae officinalis folium) sowie Dreilappiger Salbei (Salviae trilobae folium) und Salbeitinktur (Salviae tinctura)</a:t>
            </a:r>
          </a:p>
          <a:p>
            <a:pPr>
              <a:spcAft>
                <a:spcPts val="350"/>
              </a:spcAft>
            </a:pPr>
            <a:r>
              <a:rPr sz="1150" b="1">
                <a:solidFill>
                  <a:srgbClr val="394B2D"/>
                </a:solidFill>
                <a:latin typeface="Aptos"/>
              </a:rPr>
              <a:t>Ätherisches Öl (mind. 1,5 %):</a:t>
            </a:r>
            <a:r>
              <a:rPr sz="1150">
                <a:solidFill>
                  <a:srgbClr val="3B372E"/>
                </a:solidFill>
                <a:latin typeface="Aptos"/>
              </a:rPr>
              <a:t> Enthält α- und β-Thujon (Monoterpenketone, ca. 20–50 %), 1,8-Cineol (Eucalyptol), Kampfer und Borneol – stark bakterizid, virustatisch und fungizid</a:t>
            </a:r>
          </a:p>
          <a:p>
            <a:pPr>
              <a:spcAft>
                <a:spcPts val="350"/>
              </a:spcAft>
            </a:pPr>
            <a:r>
              <a:rPr sz="1150" b="1">
                <a:solidFill>
                  <a:srgbClr val="394B2D"/>
                </a:solidFill>
                <a:latin typeface="Aptos"/>
              </a:rPr>
              <a:t>Lamiaceen-Gerbstoffe (Depside, 3–8 %):</a:t>
            </a:r>
            <a:r>
              <a:rPr sz="1150">
                <a:solidFill>
                  <a:srgbClr val="3B372E"/>
                </a:solidFill>
                <a:latin typeface="Aptos"/>
              </a:rPr>
              <a:t> Vor allem Rosmarinsäure und Kaffeesäurederivate – adstringierend (schleimhautverdichtend), antiphlogistisch und antiviral</a:t>
            </a:r>
          </a:p>
          <a:p>
            <a:pPr>
              <a:spcAft>
                <a:spcPts val="350"/>
              </a:spcAft>
            </a:pPr>
            <a:r>
              <a:rPr sz="1150" b="1">
                <a:solidFill>
                  <a:srgbClr val="394B2D"/>
                </a:solidFill>
                <a:latin typeface="Aptos"/>
              </a:rPr>
              <a:t>Diterpenbitterstoffe &amp; Flavonoide:</a:t>
            </a:r>
            <a:r>
              <a:rPr sz="1150">
                <a:solidFill>
                  <a:srgbClr val="3B372E"/>
                </a:solidFill>
                <a:latin typeface="Aptos"/>
              </a:rPr>
              <a:t> Carnosol (Picrosalvin), Carnosolsäure, Ursolsäure sowie Luteolin- und Apigeninglykoside – stark antioxidativ und schweisshemmend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down)">
                                      <p:cBhvr>
                                        <p:cTn id="12" dur="4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Effect transition="in" filter="wipe(down)">
                                      <p:cBhvr>
                                        <p:cTn id="17" dur="400"/>
                                        <p:tgtEl>
                                          <p:spTgt spid="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wipe(down)">
                                      <p:cBhvr>
                                        <p:cTn id="22" dur="400"/>
                                        <p:tgtEl>
                                          <p:spTgt spid="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animEffect transition="in" filter="wipe(down)">
                                      <p:cBhvr>
                                        <p:cTn id="27" dur="400"/>
                                        <p:tgtEl>
                                          <p:spTgt spid="2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1">
                                            <p:txEl>
                                              <p:pRg st="4" end="4"/>
                                            </p:txEl>
                                          </p:spTgt>
                                        </p:tgtEl>
                                        <p:attrNameLst>
                                          <p:attrName>style.visibility</p:attrName>
                                        </p:attrNameLst>
                                      </p:cBhvr>
                                      <p:to>
                                        <p:strVal val="visible"/>
                                      </p:to>
                                    </p:set>
                                    <p:animEffect transition="in" filter="wipe(down)">
                                      <p:cBhvr>
                                        <p:cTn id="32" dur="400"/>
                                        <p:tgtEl>
                                          <p:spTgt spid="2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1">
                                            <p:txEl>
                                              <p:pRg st="5" end="5"/>
                                            </p:txEl>
                                          </p:spTgt>
                                        </p:tgtEl>
                                        <p:attrNameLst>
                                          <p:attrName>style.visibility</p:attrName>
                                        </p:attrNameLst>
                                      </p:cBhvr>
                                      <p:to>
                                        <p:strVal val="visible"/>
                                      </p:to>
                                    </p:set>
                                    <p:animEffect transition="in" filter="wipe(down)">
                                      <p:cBhvr>
                                        <p:cTn id="37" dur="4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5D227F57-465A-0B0E-6830-D7F0EDBBB7A0}"/>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18F7DEFC-9538-C295-45BC-64BACB8181C2}"/>
              </a:ext>
            </a:extLst>
          </p:cNvPr>
          <p:cNvPicPr>
            <a:picLocks noChangeAspect="1"/>
          </p:cNvPicPr>
          <p:nvPr/>
        </p:nvPicPr>
        <p:blipFill>
          <a:blip r:embed="rId3"/>
          <a:srcRect l="17556" r="16158"/>
          <a:stretch>
            <a:fillRect/>
          </a:stretch>
        </p:blipFill>
        <p:spPr>
          <a:xfrm>
            <a:off x="411480" y="1280160"/>
            <a:ext cx="2331720" cy="2148840"/>
          </a:xfrm>
          <a:prstGeom prst="rect">
            <a:avLst/>
          </a:prstGeom>
        </p:spPr>
      </p:pic>
      <p:sp>
        <p:nvSpPr>
          <p:cNvPr id="10"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Lamiaceae</a:t>
            </a:r>
          </a:p>
        </p:txBody>
      </p:sp>
      <p:sp>
        <p:nvSpPr>
          <p:cNvPr id="12"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Echter Salbei (Salvia officinalis L.) – Teil 2: Klinik &amp; Galenik</a:t>
            </a:r>
          </a:p>
        </p:txBody>
      </p:sp>
      <p:sp>
        <p:nvSpPr>
          <p:cNvPr id="13"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Vom Gurgelmittel bei akuter Pharyngitis bis zum Antihidrotikum und Kombinationspartner</a:t>
            </a:r>
          </a:p>
        </p:txBody>
      </p:sp>
      <p:sp>
        <p:nvSpPr>
          <p:cNvPr id="14"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6"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23</a:t>
            </a:r>
          </a:p>
        </p:txBody>
      </p:sp>
      <p:sp>
        <p:nvSpPr>
          <p:cNvPr id="17" name="CardBg"/>
          <p:cNvSpPr/>
          <p:nvPr/>
        </p:nvSpPr>
        <p:spPr>
          <a:xfrm>
            <a:off x="2880360" y="1280160"/>
            <a:ext cx="6858000" cy="21488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3008376" y="1371600"/>
            <a:ext cx="6601968" cy="19659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Pharmakologische Eigenschaften (Wirkprofil)</a:t>
            </a:r>
          </a:p>
          <a:p>
            <a:pPr>
              <a:spcAft>
                <a:spcPts val="350"/>
              </a:spcAft>
            </a:pPr>
            <a:r>
              <a:rPr sz="1150" b="1">
                <a:solidFill>
                  <a:srgbClr val="394B2D"/>
                </a:solidFill>
                <a:latin typeface="Aptos"/>
              </a:rPr>
              <a:t>Antimikrobiell &amp; virustatisch:</a:t>
            </a:r>
            <a:r>
              <a:rPr sz="1150">
                <a:solidFill>
                  <a:srgbClr val="3B372E"/>
                </a:solidFill>
                <a:latin typeface="Aptos"/>
              </a:rPr>
              <a:t> Hemmt das Wachstum von Bakterien, Pilzen und behüllten Viren (u. a. Herpes-simplex- und Erkältungsviren) direkt auf der Schleimhaut</a:t>
            </a:r>
          </a:p>
          <a:p>
            <a:pPr>
              <a:spcAft>
                <a:spcPts val="350"/>
              </a:spcAft>
            </a:pPr>
            <a:r>
              <a:rPr sz="1150" b="1">
                <a:solidFill>
                  <a:srgbClr val="394B2D"/>
                </a:solidFill>
                <a:latin typeface="Aptos"/>
              </a:rPr>
              <a:t>Antiphlogistisch &amp; adstringierend:</a:t>
            </a:r>
            <a:r>
              <a:rPr sz="1150">
                <a:solidFill>
                  <a:srgbClr val="3B372E"/>
                </a:solidFill>
                <a:latin typeface="Aptos"/>
              </a:rPr>
              <a:t> Rosmarinsäure und Gerbstoffe dichten entzündete Schleimhäute ab, lindern den Schmerz und verhindern das tiefere Eindringen von Erregern</a:t>
            </a:r>
          </a:p>
          <a:p>
            <a:pPr>
              <a:spcAft>
                <a:spcPts val="350"/>
              </a:spcAft>
            </a:pPr>
            <a:r>
              <a:rPr sz="1150">
                <a:solidFill>
                  <a:srgbClr val="3B372E"/>
                </a:solidFill>
                <a:latin typeface="Aptos"/>
              </a:rPr>
              <a:t>Antihidrotisch (schweisshemmend) &amp; laktationshemmend: Reguliert zentrale und periphere Schweissdrüsenaktivität; zudem digestiv (verdauungsanregend durch Bitterstoffe)</a:t>
            </a:r>
          </a:p>
        </p:txBody>
      </p:sp>
      <p:sp>
        <p:nvSpPr>
          <p:cNvPr id="19" name="CardBg"/>
          <p:cNvSpPr/>
          <p:nvPr/>
        </p:nvSpPr>
        <p:spPr>
          <a:xfrm>
            <a:off x="411480" y="3566160"/>
            <a:ext cx="4617720" cy="34747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539496" y="3657600"/>
            <a:ext cx="4361688" cy="32918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Bewährte Indikationen in der Praxis</a:t>
            </a:r>
          </a:p>
          <a:p>
            <a:pPr>
              <a:spcAft>
                <a:spcPts val="350"/>
              </a:spcAft>
            </a:pPr>
            <a:r>
              <a:rPr sz="1150" b="1">
                <a:solidFill>
                  <a:srgbClr val="394B2D"/>
                </a:solidFill>
                <a:latin typeface="Aptos"/>
              </a:rPr>
              <a:t>HNO &amp; Atemwege (Top-Indikation):</a:t>
            </a:r>
            <a:r>
              <a:rPr sz="1150">
                <a:solidFill>
                  <a:srgbClr val="3B372E"/>
                </a:solidFill>
                <a:latin typeface="Aptos"/>
              </a:rPr>
              <a:t> Akute Mandel- und Rachenentzündung (Tonsillopharyngitis), Heiserkeit (Laryngitis), Reizhusten und beginnende grippale Infekte</a:t>
            </a:r>
          </a:p>
          <a:p>
            <a:pPr>
              <a:spcAft>
                <a:spcPts val="350"/>
              </a:spcAft>
            </a:pPr>
            <a:r>
              <a:rPr sz="1150" b="1">
                <a:solidFill>
                  <a:srgbClr val="394B2D"/>
                </a:solidFill>
                <a:latin typeface="Aptos"/>
              </a:rPr>
              <a:t>Mundhöhle &amp; Zahnfleisch:</a:t>
            </a:r>
            <a:r>
              <a:rPr sz="1150">
                <a:solidFill>
                  <a:srgbClr val="3B372E"/>
                </a:solidFill>
                <a:latin typeface="Aptos"/>
              </a:rPr>
              <a:t> Gingivitis, Stomatitis, Aphthen, Druckstellen und Herpes labialis (auch in Kombination mit Rhabarberwurzel)</a:t>
            </a:r>
          </a:p>
          <a:p>
            <a:pPr>
              <a:spcAft>
                <a:spcPts val="350"/>
              </a:spcAft>
            </a:pPr>
            <a:r>
              <a:rPr sz="1150" b="1">
                <a:solidFill>
                  <a:srgbClr val="394B2D"/>
                </a:solidFill>
                <a:latin typeface="Aptos"/>
              </a:rPr>
              <a:t>Vegetativum &amp; Hormonsystem:</a:t>
            </a:r>
            <a:r>
              <a:rPr sz="1150">
                <a:solidFill>
                  <a:srgbClr val="3B372E"/>
                </a:solidFill>
                <a:latin typeface="Aptos"/>
              </a:rPr>
              <a:t> Übermässiges Schwitzen (Hyperhidrose, Nachtschweiss in der Rekonvaleszenz, Hitzewallungen in den Wechseljahren) sowie zum Abstillen</a:t>
            </a:r>
          </a:p>
          <a:p>
            <a:pPr>
              <a:spcAft>
                <a:spcPts val="350"/>
              </a:spcAft>
            </a:pPr>
            <a:r>
              <a:rPr sz="1150" b="1">
                <a:solidFill>
                  <a:srgbClr val="394B2D"/>
                </a:solidFill>
                <a:latin typeface="Aptos"/>
              </a:rPr>
              <a:t>Gastrointestinaltrakt:</a:t>
            </a:r>
            <a:r>
              <a:rPr sz="1150">
                <a:solidFill>
                  <a:srgbClr val="3B372E"/>
                </a:solidFill>
                <a:latin typeface="Aptos"/>
              </a:rPr>
              <a:t> Dyspeptische Beschwerden, Völlegefühl und leichte Krämpfe</a:t>
            </a:r>
          </a:p>
        </p:txBody>
      </p:sp>
      <p:sp>
        <p:nvSpPr>
          <p:cNvPr id="21" name="CardBg"/>
          <p:cNvSpPr/>
          <p:nvPr/>
        </p:nvSpPr>
        <p:spPr>
          <a:xfrm>
            <a:off x="5166360" y="3566160"/>
            <a:ext cx="4572000" cy="34747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LineAnimBox"/>
          <p:cNvSpPr txBox="1"/>
          <p:nvPr/>
        </p:nvSpPr>
        <p:spPr>
          <a:xfrm>
            <a:off x="5294376" y="3657600"/>
            <a:ext cx="4315968" cy="32918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Galenik, Zubereitung &amp; Kontraindikationen</a:t>
            </a:r>
          </a:p>
          <a:p>
            <a:pPr>
              <a:spcAft>
                <a:spcPts val="350"/>
              </a:spcAft>
            </a:pPr>
            <a:r>
              <a:rPr sz="1100" b="1">
                <a:solidFill>
                  <a:srgbClr val="394B2D"/>
                </a:solidFill>
                <a:latin typeface="Aptos"/>
              </a:rPr>
              <a:t>Teeaufguss (Infus):</a:t>
            </a:r>
            <a:r>
              <a:rPr sz="1100">
                <a:solidFill>
                  <a:srgbClr val="3B372E"/>
                </a:solidFill>
                <a:latin typeface="Aptos"/>
              </a:rPr>
              <a:t> 1,5–2 g geschnittene Blätter mit 150 ml kochendem Wasser übergiessen, zugedeckt 5–10 Min. ziehen lassen (Prävention: 1 Tasse/Tag; Akut: mehrmals täglich warm gurgeln)</a:t>
            </a:r>
          </a:p>
          <a:p>
            <a:pPr>
              <a:spcAft>
                <a:spcPts val="350"/>
              </a:spcAft>
            </a:pPr>
            <a:r>
              <a:rPr sz="1100" b="1">
                <a:solidFill>
                  <a:srgbClr val="394B2D"/>
                </a:solidFill>
                <a:latin typeface="Aptos"/>
              </a:rPr>
              <a:t>Galenischer Tipp:</a:t>
            </a:r>
            <a:r>
              <a:rPr sz="1100">
                <a:solidFill>
                  <a:srgbClr val="3B372E"/>
                </a:solidFill>
                <a:latin typeface="Aptos"/>
              </a:rPr>
              <a:t> Im wässrigen Teeaufguss löst sich kaum lipophiles Thujon (sehr sicher!), während in alkoholischen Tinkturen der Thujongehalt höher ist</a:t>
            </a:r>
          </a:p>
          <a:p>
            <a:pPr>
              <a:spcAft>
                <a:spcPts val="350"/>
              </a:spcAft>
            </a:pPr>
            <a:r>
              <a:rPr sz="1100">
                <a:solidFill>
                  <a:srgbClr val="3B372E"/>
                </a:solidFill>
                <a:latin typeface="Aptos"/>
              </a:rPr>
              <a:t>Synergie-Kombination (z. B. Echinaforce® Hot Drink / Halsspray): Salvia officinalis + Echinacea purpurea erwies sich in klinischen Studien bei akuter Pharyngitis als ebenso wirksam wie Chlorhexidin/Lidocain!</a:t>
            </a:r>
          </a:p>
          <a:p>
            <a:pPr>
              <a:spcAft>
                <a:spcPts val="350"/>
              </a:spcAft>
            </a:pPr>
            <a:r>
              <a:rPr sz="1100" b="1">
                <a:solidFill>
                  <a:srgbClr val="394B2D"/>
                </a:solidFill>
                <a:latin typeface="Aptos"/>
              </a:rPr>
              <a:t>Kontraindikationen:</a:t>
            </a:r>
            <a:r>
              <a:rPr sz="1100">
                <a:solidFill>
                  <a:srgbClr val="3B372E"/>
                </a:solidFill>
                <a:latin typeface="Aptos"/>
              </a:rPr>
              <a:t> Keine innerliche Anwendung von alkoholischen Auszügen oder ätherischem Salbeiöl in Schwangerschaft (Thujon) und Stillzeit (abstillend!).</a:t>
            </a:r>
          </a:p>
        </p:txBody>
      </p:sp>
    </p:spTree>
    <p:extLst>
      <p:ext uri="{BB962C8B-B14F-4D97-AF65-F5344CB8AC3E}">
        <p14:creationId xmlns:p14="http://schemas.microsoft.com/office/powerpoint/2010/main" val="282941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4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down)">
                                      <p:cBhvr>
                                        <p:cTn id="17" dur="4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down)">
                                      <p:cBhvr>
                                        <p:cTn id="22" dur="4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wipe(down)">
                                      <p:cBhvr>
                                        <p:cTn id="27" dur="4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xEl>
                                              <p:pRg st="0" end="0"/>
                                            </p:txEl>
                                          </p:spTgt>
                                        </p:tgtEl>
                                        <p:attrNameLst>
                                          <p:attrName>style.visibility</p:attrName>
                                        </p:attrNameLst>
                                      </p:cBhvr>
                                      <p:to>
                                        <p:strVal val="visible"/>
                                      </p:to>
                                    </p:set>
                                    <p:animEffect transition="in" filter="wipe(down)">
                                      <p:cBhvr>
                                        <p:cTn id="32" dur="400"/>
                                        <p:tgtEl>
                                          <p:spTgt spid="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xEl>
                                              <p:pRg st="1" end="1"/>
                                            </p:txEl>
                                          </p:spTgt>
                                        </p:tgtEl>
                                        <p:attrNameLst>
                                          <p:attrName>style.visibility</p:attrName>
                                        </p:attrNameLst>
                                      </p:cBhvr>
                                      <p:to>
                                        <p:strVal val="visible"/>
                                      </p:to>
                                    </p:set>
                                    <p:animEffect transition="in" filter="wipe(down)">
                                      <p:cBhvr>
                                        <p:cTn id="37" dur="400"/>
                                        <p:tgtEl>
                                          <p:spTgt spid="2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0">
                                            <p:txEl>
                                              <p:pRg st="2" end="2"/>
                                            </p:txEl>
                                          </p:spTgt>
                                        </p:tgtEl>
                                        <p:attrNameLst>
                                          <p:attrName>style.visibility</p:attrName>
                                        </p:attrNameLst>
                                      </p:cBhvr>
                                      <p:to>
                                        <p:strVal val="visible"/>
                                      </p:to>
                                    </p:set>
                                    <p:animEffect transition="in" filter="wipe(down)">
                                      <p:cBhvr>
                                        <p:cTn id="42" dur="400"/>
                                        <p:tgtEl>
                                          <p:spTgt spid="2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xEl>
                                              <p:pRg st="3" end="3"/>
                                            </p:txEl>
                                          </p:spTgt>
                                        </p:tgtEl>
                                        <p:attrNameLst>
                                          <p:attrName>style.visibility</p:attrName>
                                        </p:attrNameLst>
                                      </p:cBhvr>
                                      <p:to>
                                        <p:strVal val="visible"/>
                                      </p:to>
                                    </p:set>
                                    <p:animEffect transition="in" filter="wipe(down)">
                                      <p:cBhvr>
                                        <p:cTn id="47" dur="400"/>
                                        <p:tgtEl>
                                          <p:spTgt spid="20">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xEl>
                                              <p:pRg st="4" end="4"/>
                                            </p:txEl>
                                          </p:spTgt>
                                        </p:tgtEl>
                                        <p:attrNameLst>
                                          <p:attrName>style.visibility</p:attrName>
                                        </p:attrNameLst>
                                      </p:cBhvr>
                                      <p:to>
                                        <p:strVal val="visible"/>
                                      </p:to>
                                    </p:set>
                                    <p:animEffect transition="in" filter="wipe(down)">
                                      <p:cBhvr>
                                        <p:cTn id="52" dur="400"/>
                                        <p:tgtEl>
                                          <p:spTgt spid="20">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down)">
                                      <p:cBhvr>
                                        <p:cTn id="57" dur="400"/>
                                        <p:tgtEl>
                                          <p:spTgt spid="2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2">
                                            <p:txEl>
                                              <p:pRg st="1" end="1"/>
                                            </p:txEl>
                                          </p:spTgt>
                                        </p:tgtEl>
                                        <p:attrNameLst>
                                          <p:attrName>style.visibility</p:attrName>
                                        </p:attrNameLst>
                                      </p:cBhvr>
                                      <p:to>
                                        <p:strVal val="visible"/>
                                      </p:to>
                                    </p:set>
                                    <p:animEffect transition="in" filter="wipe(down)">
                                      <p:cBhvr>
                                        <p:cTn id="62" dur="400"/>
                                        <p:tgtEl>
                                          <p:spTgt spid="22">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2">
                                            <p:txEl>
                                              <p:pRg st="2" end="2"/>
                                            </p:txEl>
                                          </p:spTgt>
                                        </p:tgtEl>
                                        <p:attrNameLst>
                                          <p:attrName>style.visibility</p:attrName>
                                        </p:attrNameLst>
                                      </p:cBhvr>
                                      <p:to>
                                        <p:strVal val="visible"/>
                                      </p:to>
                                    </p:set>
                                    <p:animEffect transition="in" filter="wipe(down)">
                                      <p:cBhvr>
                                        <p:cTn id="67" dur="400"/>
                                        <p:tgtEl>
                                          <p:spTgt spid="22">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2">
                                            <p:txEl>
                                              <p:pRg st="3" end="3"/>
                                            </p:txEl>
                                          </p:spTgt>
                                        </p:tgtEl>
                                        <p:attrNameLst>
                                          <p:attrName>style.visibility</p:attrName>
                                        </p:attrNameLst>
                                      </p:cBhvr>
                                      <p:to>
                                        <p:strVal val="visible"/>
                                      </p:to>
                                    </p:set>
                                    <p:animEffect transition="in" filter="wipe(down)">
                                      <p:cBhvr>
                                        <p:cTn id="72" dur="400"/>
                                        <p:tgtEl>
                                          <p:spTgt spid="22">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2">
                                            <p:txEl>
                                              <p:pRg st="4" end="4"/>
                                            </p:txEl>
                                          </p:spTgt>
                                        </p:tgtEl>
                                        <p:attrNameLst>
                                          <p:attrName>style.visibility</p:attrName>
                                        </p:attrNameLst>
                                      </p:cBhvr>
                                      <p:to>
                                        <p:strVal val="visible"/>
                                      </p:to>
                                    </p:set>
                                    <p:animEffect transition="in" filter="wipe(down)">
                                      <p:cBhvr>
                                        <p:cTn id="77" dur="400"/>
                                        <p:tgtEl>
                                          <p:spTgt spid="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0" grpId="0" build="p"/>
      <p:bldP spid="2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name="page11">
    <p:bg>
      <p:bgPr>
        <a:solidFill>
          <a:srgbClr val="F8F4E9"/>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52CCFC1-00B0-28C4-A171-7846B246839E}"/>
              </a:ext>
            </a:extLst>
          </p:cNvPr>
          <p:cNvPicPr>
            <a:picLocks noChangeAspect="1"/>
          </p:cNvPicPr>
          <p:nvPr/>
        </p:nvPicPr>
        <p:blipFill>
          <a:blip r:embed="rId3"/>
          <a:stretch>
            <a:fillRect/>
          </a:stretch>
        </p:blipFill>
        <p:spPr>
          <a:xfrm>
            <a:off x="411480" y="4846320"/>
            <a:ext cx="2194560" cy="2194560"/>
          </a:xfrm>
          <a:prstGeom prst="rect">
            <a:avLst/>
          </a:prstGeom>
          <a:noFill/>
          <a:ln>
            <a:noFill/>
          </a:ln>
        </p:spPr>
      </p:pic>
      <p:pic>
        <p:nvPicPr>
          <p:cNvPr id="6" name="Grafik 5">
            <a:extLst>
              <a:ext uri="{FF2B5EF4-FFF2-40B4-BE49-F238E27FC236}">
                <a16:creationId xmlns:a16="http://schemas.microsoft.com/office/drawing/2014/main" id="{23EF44E2-9591-6709-B402-448DDE7C8D82}"/>
              </a:ext>
            </a:extLst>
          </p:cNvPr>
          <p:cNvPicPr>
            <a:picLocks noChangeAspect="1"/>
          </p:cNvPicPr>
          <p:nvPr/>
        </p:nvPicPr>
        <p:blipFill>
          <a:blip r:embed="rId4"/>
          <a:stretch>
            <a:fillRect/>
          </a:stretch>
        </p:blipFill>
        <p:spPr>
          <a:xfrm>
            <a:off x="2788920" y="4846320"/>
            <a:ext cx="2194560" cy="2194560"/>
          </a:xfrm>
          <a:prstGeom prst="rect">
            <a:avLst/>
          </a:prstGeom>
          <a:noFill/>
          <a:ln>
            <a:noFill/>
          </a:ln>
        </p:spPr>
      </p:pic>
      <p:pic>
        <p:nvPicPr>
          <p:cNvPr id="7" name="Grafik 6">
            <a:extLst>
              <a:ext uri="{FF2B5EF4-FFF2-40B4-BE49-F238E27FC236}">
                <a16:creationId xmlns:a16="http://schemas.microsoft.com/office/drawing/2014/main" id="{0A645521-6C57-7BB6-DEA2-DA31EAC8EFD3}"/>
              </a:ext>
            </a:extLst>
          </p:cNvPr>
          <p:cNvPicPr>
            <a:picLocks noChangeAspect="1"/>
          </p:cNvPicPr>
          <p:nvPr/>
        </p:nvPicPr>
        <p:blipFill>
          <a:blip r:embed="rId5"/>
          <a:stretch>
            <a:fillRect/>
          </a:stretch>
        </p:blipFill>
        <p:spPr>
          <a:xfrm>
            <a:off x="5166360" y="4846320"/>
            <a:ext cx="2194560" cy="2194560"/>
          </a:xfrm>
          <a:prstGeom prst="rect">
            <a:avLst/>
          </a:prstGeom>
          <a:noFill/>
          <a:ln>
            <a:noFill/>
          </a:ln>
        </p:spPr>
      </p:pic>
      <p:pic>
        <p:nvPicPr>
          <p:cNvPr id="8" name="Grafik 7">
            <a:extLst>
              <a:ext uri="{FF2B5EF4-FFF2-40B4-BE49-F238E27FC236}">
                <a16:creationId xmlns:a16="http://schemas.microsoft.com/office/drawing/2014/main" id="{85877D63-9EA5-4734-80A4-D5D3D1DB84EB}"/>
              </a:ext>
            </a:extLst>
          </p:cNvPr>
          <p:cNvPicPr>
            <a:picLocks noChangeAspect="1"/>
          </p:cNvPicPr>
          <p:nvPr/>
        </p:nvPicPr>
        <p:blipFill>
          <a:blip r:embed="rId6"/>
          <a:stretch>
            <a:fillRect/>
          </a:stretch>
        </p:blipFill>
        <p:spPr>
          <a:xfrm>
            <a:off x="7543800" y="4846320"/>
            <a:ext cx="2194560" cy="2194560"/>
          </a:xfrm>
          <a:prstGeom prst="rect">
            <a:avLst/>
          </a:prstGeom>
          <a:noFill/>
          <a:ln>
            <a:noFill/>
          </a:ln>
        </p:spPr>
      </p:pic>
      <p:sp>
        <p:nvSpPr>
          <p:cNvPr id="2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Spagyrik &amp; Komplexmittel</a:t>
            </a:r>
          </a:p>
        </p:txBody>
      </p:sp>
      <p:sp>
        <p:nvSpPr>
          <p:cNvPr id="2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Spagyrische Abwehr-Synergie: Das Vierer-Bündnis</a:t>
            </a:r>
          </a:p>
        </p:txBody>
      </p:sp>
      <p:sp>
        <p:nvSpPr>
          <p:cNvPr id="2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Sonnenhut (Echinacea), Wasserdost (Eupatorium), Lebensbaum (Thuja) &amp; Kapuzinerkresse (Tropaeolum)</a:t>
            </a:r>
          </a:p>
        </p:txBody>
      </p:sp>
      <p:sp>
        <p:nvSpPr>
          <p:cNvPr id="2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24</a:t>
            </a:r>
          </a:p>
        </p:txBody>
      </p:sp>
      <p:sp>
        <p:nvSpPr>
          <p:cNvPr id="29" name="CardBg"/>
          <p:cNvSpPr/>
          <p:nvPr/>
        </p:nvSpPr>
        <p:spPr>
          <a:xfrm>
            <a:off x="411480" y="1234440"/>
            <a:ext cx="2194560" cy="34747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LineAnimBox"/>
          <p:cNvSpPr txBox="1"/>
          <p:nvPr/>
        </p:nvSpPr>
        <p:spPr>
          <a:xfrm>
            <a:off x="539496" y="1325880"/>
            <a:ext cx="1938528" cy="329183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1. Sonnenhut (Echinacea)</a:t>
            </a:r>
          </a:p>
          <a:p>
            <a:pPr>
              <a:spcAft>
                <a:spcPts val="350"/>
              </a:spcAft>
            </a:pPr>
            <a:r>
              <a:rPr sz="1050" b="1">
                <a:solidFill>
                  <a:srgbClr val="394B2D"/>
                </a:solidFill>
                <a:latin typeface="Aptos"/>
              </a:rPr>
              <a:t>Leitfunktion:</a:t>
            </a:r>
            <a:r>
              <a:rPr sz="1050">
                <a:solidFill>
                  <a:srgbClr val="3B372E"/>
                </a:solidFill>
                <a:latin typeface="Aptos"/>
              </a:rPr>
              <a:t> Basis-Immunmodulator</a:t>
            </a:r>
          </a:p>
          <a:p>
            <a:pPr>
              <a:spcAft>
                <a:spcPts val="350"/>
              </a:spcAft>
            </a:pPr>
            <a:r>
              <a:rPr sz="1050">
                <a:solidFill>
                  <a:srgbClr val="3B372E"/>
                </a:solidFill>
                <a:latin typeface="Aptos"/>
              </a:rPr>
              <a:t>Steigert die Phagozytose-Aktivität der Makrophagen und Granulozyten</a:t>
            </a:r>
          </a:p>
          <a:p>
            <a:pPr>
              <a:spcAft>
                <a:spcPts val="350"/>
              </a:spcAft>
            </a:pPr>
            <a:r>
              <a:rPr sz="1050">
                <a:solidFill>
                  <a:srgbClr val="3B372E"/>
                </a:solidFill>
                <a:latin typeface="Aptos"/>
              </a:rPr>
              <a:t>Moduliert über Alkylamide die Zytokinausschüttung und verkürzt die Infektdauer</a:t>
            </a:r>
          </a:p>
        </p:txBody>
      </p:sp>
      <p:sp>
        <p:nvSpPr>
          <p:cNvPr id="31" name="CardBg"/>
          <p:cNvSpPr/>
          <p:nvPr/>
        </p:nvSpPr>
        <p:spPr>
          <a:xfrm>
            <a:off x="2788920" y="1234440"/>
            <a:ext cx="2194560" cy="34747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LineAnimBox"/>
          <p:cNvSpPr txBox="1"/>
          <p:nvPr/>
        </p:nvSpPr>
        <p:spPr>
          <a:xfrm>
            <a:off x="2916936" y="1325880"/>
            <a:ext cx="1938528" cy="329183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2. Wasserdost (Eupatorium)</a:t>
            </a:r>
          </a:p>
          <a:p>
            <a:pPr>
              <a:spcAft>
                <a:spcPts val="350"/>
              </a:spcAft>
            </a:pPr>
            <a:r>
              <a:rPr sz="1050">
                <a:solidFill>
                  <a:srgbClr val="3B372E"/>
                </a:solidFill>
                <a:latin typeface="Aptos"/>
              </a:rPr>
              <a:t>Eupatorium cannabinum / perfoliatum</a:t>
            </a:r>
          </a:p>
          <a:p>
            <a:pPr>
              <a:spcAft>
                <a:spcPts val="350"/>
              </a:spcAft>
            </a:pPr>
            <a:r>
              <a:rPr sz="1050">
                <a:solidFill>
                  <a:srgbClr val="3B372E"/>
                </a:solidFill>
                <a:latin typeface="Aptos"/>
              </a:rPr>
              <a:t>Klassisches «Grippekraut» bei fieberhaften Infekten mit starkem Zerschlagenheitsgefühl und Gliederschmerzen («Knochenbrecher»)</a:t>
            </a:r>
          </a:p>
          <a:p>
            <a:pPr>
              <a:spcAft>
                <a:spcPts val="350"/>
              </a:spcAft>
            </a:pPr>
            <a:r>
              <a:rPr sz="1050">
                <a:solidFill>
                  <a:srgbClr val="3B372E"/>
                </a:solidFill>
                <a:latin typeface="Aptos"/>
              </a:rPr>
              <a:t>Sesquiterpenlactone &amp; Polysaccharide regen die unspezifische Abwehr kräftig an</a:t>
            </a:r>
          </a:p>
        </p:txBody>
      </p:sp>
      <p:sp>
        <p:nvSpPr>
          <p:cNvPr id="33" name="CardBg"/>
          <p:cNvSpPr/>
          <p:nvPr/>
        </p:nvSpPr>
        <p:spPr>
          <a:xfrm>
            <a:off x="5166360" y="1234440"/>
            <a:ext cx="2194560" cy="34747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LineAnimBox"/>
          <p:cNvSpPr txBox="1"/>
          <p:nvPr/>
        </p:nvSpPr>
        <p:spPr>
          <a:xfrm>
            <a:off x="5294376" y="1325880"/>
            <a:ext cx="1938528" cy="329183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3. Lebensbaum (Thuja)</a:t>
            </a:r>
          </a:p>
          <a:p>
            <a:pPr>
              <a:spcAft>
                <a:spcPts val="350"/>
              </a:spcAft>
            </a:pPr>
            <a:r>
              <a:rPr sz="1050">
                <a:solidFill>
                  <a:srgbClr val="3B372E"/>
                </a:solidFill>
                <a:latin typeface="Aptos"/>
              </a:rPr>
              <a:t>Thuja occidentalis L. (Cupressaceae)</a:t>
            </a:r>
          </a:p>
          <a:p>
            <a:pPr>
              <a:spcAft>
                <a:spcPts val="350"/>
              </a:spcAft>
            </a:pPr>
            <a:r>
              <a:rPr sz="1050">
                <a:solidFill>
                  <a:srgbClr val="3B372E"/>
                </a:solidFill>
                <a:latin typeface="Aptos"/>
              </a:rPr>
              <a:t>Polysaccharid-Fraktion aktiviert T-Helferzellen; in der Spagyrik (thujonfrei bzw. entschärft!) das zentrale Lymph- und Konstitutionsmittel</a:t>
            </a:r>
          </a:p>
          <a:p>
            <a:pPr>
              <a:spcAft>
                <a:spcPts val="350"/>
              </a:spcAft>
            </a:pPr>
            <a:r>
              <a:rPr sz="1050">
                <a:solidFill>
                  <a:srgbClr val="3B372E"/>
                </a:solidFill>
                <a:latin typeface="Aptos"/>
              </a:rPr>
              <a:t>Bewährt bei chronisch-rezidivierenden Schleimhautinfekten (Sinusitis, Polypen)</a:t>
            </a:r>
          </a:p>
        </p:txBody>
      </p:sp>
      <p:sp>
        <p:nvSpPr>
          <p:cNvPr id="35" name="CardBg"/>
          <p:cNvSpPr/>
          <p:nvPr/>
        </p:nvSpPr>
        <p:spPr>
          <a:xfrm>
            <a:off x="7543800" y="1234440"/>
            <a:ext cx="2194560" cy="34747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LineAnimBox"/>
          <p:cNvSpPr txBox="1"/>
          <p:nvPr/>
        </p:nvSpPr>
        <p:spPr>
          <a:xfrm>
            <a:off x="7671816" y="1325880"/>
            <a:ext cx="1938528" cy="329183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4. Kapuzinerkresse</a:t>
            </a:r>
          </a:p>
          <a:p>
            <a:pPr>
              <a:spcAft>
                <a:spcPts val="350"/>
              </a:spcAft>
            </a:pPr>
            <a:r>
              <a:rPr sz="1050">
                <a:solidFill>
                  <a:srgbClr val="3B372E"/>
                </a:solidFill>
                <a:latin typeface="Aptos"/>
              </a:rPr>
              <a:t>Tropaeolum majus L.</a:t>
            </a:r>
          </a:p>
          <a:p>
            <a:pPr>
              <a:spcAft>
                <a:spcPts val="350"/>
              </a:spcAft>
            </a:pPr>
            <a:r>
              <a:rPr sz="1050">
                <a:solidFill>
                  <a:srgbClr val="3B372E"/>
                </a:solidFill>
                <a:latin typeface="Aptos"/>
              </a:rPr>
              <a:t>Bringt das feurige Schwefel-/Senföl-Prinzip in die Rezeptur ein</a:t>
            </a:r>
          </a:p>
          <a:p>
            <a:pPr>
              <a:spcAft>
                <a:spcPts val="350"/>
              </a:spcAft>
            </a:pPr>
            <a:r>
              <a:rPr sz="1050">
                <a:solidFill>
                  <a:srgbClr val="3B372E"/>
                </a:solidFill>
                <a:latin typeface="Aptos"/>
              </a:rPr>
              <a:t>Direkt bakteriostatisch, virustatisch und schleimlösend in den oberen und unteren Atemwegen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0">
                                            <p:txEl>
                                              <p:pRg st="0" end="0"/>
                                            </p:txEl>
                                          </p:spTgt>
                                        </p:tgtEl>
                                        <p:attrNameLst>
                                          <p:attrName>style.visibility</p:attrName>
                                        </p:attrNameLst>
                                      </p:cBhvr>
                                      <p:to>
                                        <p:strVal val="visible"/>
                                      </p:to>
                                    </p:set>
                                    <p:animEffect transition="in" filter="wipe(down)">
                                      <p:cBhvr>
                                        <p:cTn id="27" dur="400"/>
                                        <p:tgtEl>
                                          <p:spTgt spid="3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0">
                                            <p:txEl>
                                              <p:pRg st="1" end="1"/>
                                            </p:txEl>
                                          </p:spTgt>
                                        </p:tgtEl>
                                        <p:attrNameLst>
                                          <p:attrName>style.visibility</p:attrName>
                                        </p:attrNameLst>
                                      </p:cBhvr>
                                      <p:to>
                                        <p:strVal val="visible"/>
                                      </p:to>
                                    </p:set>
                                    <p:animEffect transition="in" filter="wipe(down)">
                                      <p:cBhvr>
                                        <p:cTn id="32" dur="400"/>
                                        <p:tgtEl>
                                          <p:spTgt spid="3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
                                            <p:txEl>
                                              <p:pRg st="2" end="2"/>
                                            </p:txEl>
                                          </p:spTgt>
                                        </p:tgtEl>
                                        <p:attrNameLst>
                                          <p:attrName>style.visibility</p:attrName>
                                        </p:attrNameLst>
                                      </p:cBhvr>
                                      <p:to>
                                        <p:strVal val="visible"/>
                                      </p:to>
                                    </p:set>
                                    <p:animEffect transition="in" filter="wipe(down)">
                                      <p:cBhvr>
                                        <p:cTn id="37" dur="400"/>
                                        <p:tgtEl>
                                          <p:spTgt spid="3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0">
                                            <p:txEl>
                                              <p:pRg st="3" end="3"/>
                                            </p:txEl>
                                          </p:spTgt>
                                        </p:tgtEl>
                                        <p:attrNameLst>
                                          <p:attrName>style.visibility</p:attrName>
                                        </p:attrNameLst>
                                      </p:cBhvr>
                                      <p:to>
                                        <p:strVal val="visible"/>
                                      </p:to>
                                    </p:set>
                                    <p:animEffect transition="in" filter="wipe(down)">
                                      <p:cBhvr>
                                        <p:cTn id="42" dur="400"/>
                                        <p:tgtEl>
                                          <p:spTgt spid="30">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animEffect transition="in" filter="wipe(down)">
                                      <p:cBhvr>
                                        <p:cTn id="47" dur="400"/>
                                        <p:tgtEl>
                                          <p:spTgt spid="3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2">
                                            <p:txEl>
                                              <p:pRg st="1" end="1"/>
                                            </p:txEl>
                                          </p:spTgt>
                                        </p:tgtEl>
                                        <p:attrNameLst>
                                          <p:attrName>style.visibility</p:attrName>
                                        </p:attrNameLst>
                                      </p:cBhvr>
                                      <p:to>
                                        <p:strVal val="visible"/>
                                      </p:to>
                                    </p:set>
                                    <p:animEffect transition="in" filter="wipe(down)">
                                      <p:cBhvr>
                                        <p:cTn id="52" dur="400"/>
                                        <p:tgtEl>
                                          <p:spTgt spid="32">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2">
                                            <p:txEl>
                                              <p:pRg st="2" end="2"/>
                                            </p:txEl>
                                          </p:spTgt>
                                        </p:tgtEl>
                                        <p:attrNameLst>
                                          <p:attrName>style.visibility</p:attrName>
                                        </p:attrNameLst>
                                      </p:cBhvr>
                                      <p:to>
                                        <p:strVal val="visible"/>
                                      </p:to>
                                    </p:set>
                                    <p:animEffect transition="in" filter="wipe(down)">
                                      <p:cBhvr>
                                        <p:cTn id="57" dur="400"/>
                                        <p:tgtEl>
                                          <p:spTgt spid="32">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2">
                                            <p:txEl>
                                              <p:pRg st="3" end="3"/>
                                            </p:txEl>
                                          </p:spTgt>
                                        </p:tgtEl>
                                        <p:attrNameLst>
                                          <p:attrName>style.visibility</p:attrName>
                                        </p:attrNameLst>
                                      </p:cBhvr>
                                      <p:to>
                                        <p:strVal val="visible"/>
                                      </p:to>
                                    </p:set>
                                    <p:animEffect transition="in" filter="wipe(down)">
                                      <p:cBhvr>
                                        <p:cTn id="62" dur="400"/>
                                        <p:tgtEl>
                                          <p:spTgt spid="32">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4">
                                            <p:txEl>
                                              <p:pRg st="0" end="0"/>
                                            </p:txEl>
                                          </p:spTgt>
                                        </p:tgtEl>
                                        <p:attrNameLst>
                                          <p:attrName>style.visibility</p:attrName>
                                        </p:attrNameLst>
                                      </p:cBhvr>
                                      <p:to>
                                        <p:strVal val="visible"/>
                                      </p:to>
                                    </p:set>
                                    <p:animEffect transition="in" filter="wipe(down)">
                                      <p:cBhvr>
                                        <p:cTn id="67" dur="400"/>
                                        <p:tgtEl>
                                          <p:spTgt spid="34">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4">
                                            <p:txEl>
                                              <p:pRg st="1" end="1"/>
                                            </p:txEl>
                                          </p:spTgt>
                                        </p:tgtEl>
                                        <p:attrNameLst>
                                          <p:attrName>style.visibility</p:attrName>
                                        </p:attrNameLst>
                                      </p:cBhvr>
                                      <p:to>
                                        <p:strVal val="visible"/>
                                      </p:to>
                                    </p:set>
                                    <p:animEffect transition="in" filter="wipe(down)">
                                      <p:cBhvr>
                                        <p:cTn id="72" dur="400"/>
                                        <p:tgtEl>
                                          <p:spTgt spid="34">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4">
                                            <p:txEl>
                                              <p:pRg st="2" end="2"/>
                                            </p:txEl>
                                          </p:spTgt>
                                        </p:tgtEl>
                                        <p:attrNameLst>
                                          <p:attrName>style.visibility</p:attrName>
                                        </p:attrNameLst>
                                      </p:cBhvr>
                                      <p:to>
                                        <p:strVal val="visible"/>
                                      </p:to>
                                    </p:set>
                                    <p:animEffect transition="in" filter="wipe(down)">
                                      <p:cBhvr>
                                        <p:cTn id="77" dur="400"/>
                                        <p:tgtEl>
                                          <p:spTgt spid="34">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4">
                                            <p:txEl>
                                              <p:pRg st="3" end="3"/>
                                            </p:txEl>
                                          </p:spTgt>
                                        </p:tgtEl>
                                        <p:attrNameLst>
                                          <p:attrName>style.visibility</p:attrName>
                                        </p:attrNameLst>
                                      </p:cBhvr>
                                      <p:to>
                                        <p:strVal val="visible"/>
                                      </p:to>
                                    </p:set>
                                    <p:animEffect transition="in" filter="wipe(down)">
                                      <p:cBhvr>
                                        <p:cTn id="82" dur="400"/>
                                        <p:tgtEl>
                                          <p:spTgt spid="34">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6">
                                            <p:txEl>
                                              <p:pRg st="0" end="0"/>
                                            </p:txEl>
                                          </p:spTgt>
                                        </p:tgtEl>
                                        <p:attrNameLst>
                                          <p:attrName>style.visibility</p:attrName>
                                        </p:attrNameLst>
                                      </p:cBhvr>
                                      <p:to>
                                        <p:strVal val="visible"/>
                                      </p:to>
                                    </p:set>
                                    <p:animEffect transition="in" filter="wipe(down)">
                                      <p:cBhvr>
                                        <p:cTn id="87" dur="400"/>
                                        <p:tgtEl>
                                          <p:spTgt spid="36">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6">
                                            <p:txEl>
                                              <p:pRg st="1" end="1"/>
                                            </p:txEl>
                                          </p:spTgt>
                                        </p:tgtEl>
                                        <p:attrNameLst>
                                          <p:attrName>style.visibility</p:attrName>
                                        </p:attrNameLst>
                                      </p:cBhvr>
                                      <p:to>
                                        <p:strVal val="visible"/>
                                      </p:to>
                                    </p:set>
                                    <p:animEffect transition="in" filter="wipe(down)">
                                      <p:cBhvr>
                                        <p:cTn id="92" dur="400"/>
                                        <p:tgtEl>
                                          <p:spTgt spid="36">
                                            <p:txEl>
                                              <p:p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36">
                                            <p:txEl>
                                              <p:pRg st="2" end="2"/>
                                            </p:txEl>
                                          </p:spTgt>
                                        </p:tgtEl>
                                        <p:attrNameLst>
                                          <p:attrName>style.visibility</p:attrName>
                                        </p:attrNameLst>
                                      </p:cBhvr>
                                      <p:to>
                                        <p:strVal val="visible"/>
                                      </p:to>
                                    </p:set>
                                    <p:animEffect transition="in" filter="wipe(down)">
                                      <p:cBhvr>
                                        <p:cTn id="97" dur="400"/>
                                        <p:tgtEl>
                                          <p:spTgt spid="36">
                                            <p:txEl>
                                              <p:p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36">
                                            <p:txEl>
                                              <p:pRg st="3" end="3"/>
                                            </p:txEl>
                                          </p:spTgt>
                                        </p:tgtEl>
                                        <p:attrNameLst>
                                          <p:attrName>style.visibility</p:attrName>
                                        </p:attrNameLst>
                                      </p:cBhvr>
                                      <p:to>
                                        <p:strVal val="visible"/>
                                      </p:to>
                                    </p:set>
                                    <p:animEffect transition="in" filter="wipe(down)">
                                      <p:cBhvr>
                                        <p:cTn id="102" dur="400"/>
                                        <p:tgtEl>
                                          <p:spTgt spid="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2" grpId="0" build="p"/>
      <p:bldP spid="34" grpId="0" build="p"/>
      <p:bldP spid="3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2BAAA692-58CD-1253-76F7-0B8A2185B000}"/>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5896D459-CE41-43EF-071C-7BC0ECF51B1B}"/>
              </a:ext>
            </a:extLst>
          </p:cNvPr>
          <p:cNvPicPr>
            <a:picLocks noChangeAspect="1"/>
          </p:cNvPicPr>
          <p:nvPr/>
        </p:nvPicPr>
        <p:blipFill>
          <a:blip r:embed="rId3"/>
          <a:stretch>
            <a:fillRect/>
          </a:stretch>
        </p:blipFill>
        <p:spPr>
          <a:xfrm>
            <a:off x="5989320" y="1234440"/>
            <a:ext cx="3749039" cy="2606040"/>
          </a:xfrm>
          <a:prstGeom prst="rect">
            <a:avLst/>
          </a:prstGeom>
          <a:noFill/>
          <a:ln>
            <a:noFill/>
          </a:ln>
        </p:spPr>
      </p:pic>
      <p:sp>
        <p:nvSpPr>
          <p:cNvPr id="6"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Asteraceae</a:t>
            </a:r>
          </a:p>
        </p:txBody>
      </p:sp>
      <p:sp>
        <p:nvSpPr>
          <p:cNvPr id="8"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Sonnenhut (Echinacea) – Teil 1: Stammpflanzen &amp; Phytochemie</a:t>
            </a:r>
          </a:p>
        </p:txBody>
      </p:sp>
      <p:sp>
        <p:nvSpPr>
          <p:cNvPr id="9"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Von der indigenen Präriemedizin (Black Elk &amp; A. Vogel 1953) zur modernen Immunmodulation</a:t>
            </a:r>
          </a:p>
        </p:txBody>
      </p:sp>
      <p:sp>
        <p:nvSpPr>
          <p:cNvPr id="10"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2"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25</a:t>
            </a:r>
          </a:p>
        </p:txBody>
      </p:sp>
      <p:sp>
        <p:nvSpPr>
          <p:cNvPr id="13" name="CardBg"/>
          <p:cNvSpPr/>
          <p:nvPr/>
        </p:nvSpPr>
        <p:spPr>
          <a:xfrm>
            <a:off x="411480" y="1234440"/>
            <a:ext cx="5440680" cy="26060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liesstextBox"/>
          <p:cNvSpPr txBox="1"/>
          <p:nvPr/>
        </p:nvSpPr>
        <p:spPr>
          <a:xfrm>
            <a:off x="539496" y="1325880"/>
            <a:ext cx="5184648" cy="24231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Etymologie &amp; Ethnobotanik (Nordamerika)</a:t>
            </a:r>
          </a:p>
          <a:p>
            <a:pPr>
              <a:spcAft>
                <a:spcPts val="300"/>
              </a:spcAft>
            </a:pPr>
            <a:r>
              <a:rPr sz="1100">
                <a:solidFill>
                  <a:srgbClr val="3B372E"/>
                </a:solidFill>
                <a:latin typeface="Aptos"/>
              </a:rPr>
              <a:t>Der Name Echinacea leitet sich vom griechischen echinos («Igel») ab und beschreibt den stachelig-kegelförmig aufgewölbten Spreublätterkegel der Korbblüte («Igelkopf», Familie Asteraceae). Die ausdauernde Präriestaude erreicht bis zu 1,80 m Wuchshöhe. 1953 erhielt der Schweizer Naturheilkundler Alfred Vogel im Pine-Ridge-Reservat (South Dakota) vom Lakota-Häuptling Ben Black Elk Samen von Echinacea purpurea und begründete damit die europäische Frischpflanzenkultur.</a:t>
            </a:r>
          </a:p>
        </p:txBody>
      </p:sp>
      <p:sp>
        <p:nvSpPr>
          <p:cNvPr id="15" name="CardBg"/>
          <p:cNvSpPr/>
          <p:nvPr/>
        </p:nvSpPr>
        <p:spPr>
          <a:xfrm>
            <a:off x="411480" y="3977639"/>
            <a:ext cx="5440680" cy="31089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539496" y="4069079"/>
            <a:ext cx="5184648" cy="29260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3 medizinisch genutzten Echinacea-Arten (Ph.Eur.)</a:t>
            </a:r>
          </a:p>
          <a:p>
            <a:pPr>
              <a:spcAft>
                <a:spcPts val="350"/>
              </a:spcAft>
            </a:pPr>
            <a:r>
              <a:rPr sz="1100">
                <a:solidFill>
                  <a:srgbClr val="3B372E"/>
                </a:solidFill>
                <a:latin typeface="Aptos"/>
              </a:rPr>
              <a:t>1. Echinacea purpurea (L.) Moench – Purpur-Sonnenhut / Roter Sonnenhut: Verwendet werden sowohl das frische blühende Kraut (Echinaceae purpureae herba) als auch die Wurzel (Echinaceae purpureae radix). Beste klinische Evidenz bei Atemwegsinfekten!</a:t>
            </a:r>
          </a:p>
          <a:p>
            <a:pPr>
              <a:spcAft>
                <a:spcPts val="350"/>
              </a:spcAft>
            </a:pPr>
            <a:r>
              <a:rPr sz="1100">
                <a:solidFill>
                  <a:srgbClr val="3B372E"/>
                </a:solidFill>
                <a:latin typeface="Aptos"/>
              </a:rPr>
              <a:t>2. Echinacea angustifolia DC. – Schmalblättriger Sonnenhut: Verwendet wird primär die Wurzel (Echinaceae angustifoliae radix); traditionelle Stammpflanze der Lakota-Indianer mit hohem Gehalt an Echinacosid und spezifischen Alkylamiden</a:t>
            </a:r>
          </a:p>
          <a:p>
            <a:pPr>
              <a:spcAft>
                <a:spcPts val="350"/>
              </a:spcAft>
            </a:pPr>
            <a:r>
              <a:rPr sz="1100">
                <a:solidFill>
                  <a:srgbClr val="3B372E"/>
                </a:solidFill>
                <a:latin typeface="Aptos"/>
              </a:rPr>
              <a:t>3. Echinacea pallida (Nutt.) Nutt. – Blassfarbener Sonnenhut (Prärie-Igelkopf): Verwendet wird die Wurzel (Echinaceae pallidae radix), reich an Ketoalkenen und Kaffeesäurederivaten</a:t>
            </a:r>
          </a:p>
        </p:txBody>
      </p:sp>
      <p:sp>
        <p:nvSpPr>
          <p:cNvPr id="17" name="CardBg"/>
          <p:cNvSpPr/>
          <p:nvPr/>
        </p:nvSpPr>
        <p:spPr>
          <a:xfrm>
            <a:off x="5989320" y="3977639"/>
            <a:ext cx="3749039" cy="31089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6117336" y="4069079"/>
            <a:ext cx="3493007" cy="29260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Wirkstoffgruppen &amp; Immunmodulation</a:t>
            </a:r>
          </a:p>
          <a:p>
            <a:pPr>
              <a:spcAft>
                <a:spcPts val="350"/>
              </a:spcAft>
            </a:pPr>
            <a:r>
              <a:rPr sz="1050" b="1">
                <a:solidFill>
                  <a:srgbClr val="394B2D"/>
                </a:solidFill>
                <a:latin typeface="Aptos"/>
              </a:rPr>
              <a:t>Alkylamide (lipophil):</a:t>
            </a:r>
            <a:r>
              <a:rPr sz="1050">
                <a:solidFill>
                  <a:srgbClr val="3B372E"/>
                </a:solidFill>
                <a:latin typeface="Aptos"/>
              </a:rPr>
              <a:t> Binden an Cannabinoid-Rezeptoren (CB2) auf Immunzellen → modulieren TNF-α, verhindern überschiessende Zytokinreaktionen und erzeugen ein charakteristisches Kribbeln auf der Zunge</a:t>
            </a:r>
          </a:p>
          <a:p>
            <a:pPr>
              <a:spcAft>
                <a:spcPts val="350"/>
              </a:spcAft>
            </a:pPr>
            <a:r>
              <a:rPr sz="1050" b="1">
                <a:solidFill>
                  <a:srgbClr val="394B2D"/>
                </a:solidFill>
                <a:latin typeface="Aptos"/>
              </a:rPr>
              <a:t>Kaffeesäurederivate:</a:t>
            </a:r>
            <a:r>
              <a:rPr sz="1050">
                <a:solidFill>
                  <a:srgbClr val="3B372E"/>
                </a:solidFill>
                <a:latin typeface="Aptos"/>
              </a:rPr>
              <a:t> Cichoriensäure (Leitsubstanz in E. purpurea) &amp; Echinacosid → hemmen die virale Hyaluronidase und wirken antioxidativ</a:t>
            </a:r>
          </a:p>
          <a:p>
            <a:pPr>
              <a:spcAft>
                <a:spcPts val="350"/>
              </a:spcAft>
            </a:pPr>
            <a:r>
              <a:rPr sz="1050">
                <a:solidFill>
                  <a:srgbClr val="3B372E"/>
                </a:solidFill>
                <a:latin typeface="Aptos"/>
              </a:rPr>
              <a:t>Polysaccharide &amp; Glykoproteine (Arabinogalactane, hydrophil): Steigern Phagozytose-Index von Makrophagen &amp; Granulozyten</a:t>
            </a:r>
          </a:p>
          <a:p>
            <a:pPr>
              <a:spcAft>
                <a:spcPts val="350"/>
              </a:spcAft>
            </a:pPr>
            <a:r>
              <a:rPr sz="1050" b="1">
                <a:solidFill>
                  <a:srgbClr val="394B2D"/>
                </a:solidFill>
                <a:latin typeface="Aptos"/>
              </a:rPr>
              <a:t>Direkt antiviral:</a:t>
            </a:r>
            <a:r>
              <a:rPr sz="1050">
                <a:solidFill>
                  <a:srgbClr val="3B372E"/>
                </a:solidFill>
                <a:latin typeface="Aptos"/>
              </a:rPr>
              <a:t> Hemmung behüllter Viren (Influenza A/B, RSV, Coronaviren) via Hämagglutinin-Blockade</a:t>
            </a:r>
          </a:p>
        </p:txBody>
      </p:sp>
    </p:spTree>
    <p:extLst>
      <p:ext uri="{BB962C8B-B14F-4D97-AF65-F5344CB8AC3E}">
        <p14:creationId xmlns:p14="http://schemas.microsoft.com/office/powerpoint/2010/main" val="219281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wipe(down)">
                                      <p:cBhvr>
                                        <p:cTn id="12" dur="4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wipe(down)">
                                      <p:cBhvr>
                                        <p:cTn id="17" dur="4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wipe(down)">
                                      <p:cBhvr>
                                        <p:cTn id="22" dur="400"/>
                                        <p:tgtEl>
                                          <p:spTgt spid="1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wipe(down)">
                                      <p:cBhvr>
                                        <p:cTn id="27" dur="400"/>
                                        <p:tgtEl>
                                          <p:spTgt spid="1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wipe(down)">
                                      <p:cBhvr>
                                        <p:cTn id="32" dur="400"/>
                                        <p:tgtEl>
                                          <p:spTgt spid="1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xEl>
                                              <p:pRg st="1" end="1"/>
                                            </p:txEl>
                                          </p:spTgt>
                                        </p:tgtEl>
                                        <p:attrNameLst>
                                          <p:attrName>style.visibility</p:attrName>
                                        </p:attrNameLst>
                                      </p:cBhvr>
                                      <p:to>
                                        <p:strVal val="visible"/>
                                      </p:to>
                                    </p:set>
                                    <p:animEffect transition="in" filter="wipe(down)">
                                      <p:cBhvr>
                                        <p:cTn id="37" dur="400"/>
                                        <p:tgtEl>
                                          <p:spTgt spid="1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xEl>
                                              <p:pRg st="2" end="2"/>
                                            </p:txEl>
                                          </p:spTgt>
                                        </p:tgtEl>
                                        <p:attrNameLst>
                                          <p:attrName>style.visibility</p:attrName>
                                        </p:attrNameLst>
                                      </p:cBhvr>
                                      <p:to>
                                        <p:strVal val="visible"/>
                                      </p:to>
                                    </p:set>
                                    <p:animEffect transition="in" filter="wipe(down)">
                                      <p:cBhvr>
                                        <p:cTn id="42" dur="400"/>
                                        <p:tgtEl>
                                          <p:spTgt spid="18">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xEl>
                                              <p:pRg st="3" end="3"/>
                                            </p:txEl>
                                          </p:spTgt>
                                        </p:tgtEl>
                                        <p:attrNameLst>
                                          <p:attrName>style.visibility</p:attrName>
                                        </p:attrNameLst>
                                      </p:cBhvr>
                                      <p:to>
                                        <p:strVal val="visible"/>
                                      </p:to>
                                    </p:set>
                                    <p:animEffect transition="in" filter="wipe(down)">
                                      <p:cBhvr>
                                        <p:cTn id="47" dur="400"/>
                                        <p:tgtEl>
                                          <p:spTgt spid="18">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8">
                                            <p:txEl>
                                              <p:pRg st="4" end="4"/>
                                            </p:txEl>
                                          </p:spTgt>
                                        </p:tgtEl>
                                        <p:attrNameLst>
                                          <p:attrName>style.visibility</p:attrName>
                                        </p:attrNameLst>
                                      </p:cBhvr>
                                      <p:to>
                                        <p:strVal val="visible"/>
                                      </p:to>
                                    </p:set>
                                    <p:animEffect transition="in" filter="wipe(down)">
                                      <p:cBhvr>
                                        <p:cTn id="52" dur="4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756D70B0-7962-720E-24D1-54AA849E95B3}"/>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CD7EBFC2-842D-74FB-3A6E-E2519557FE9C}"/>
              </a:ext>
            </a:extLst>
          </p:cNvPr>
          <p:cNvPicPr>
            <a:picLocks noChangeAspect="1"/>
          </p:cNvPicPr>
          <p:nvPr/>
        </p:nvPicPr>
        <p:blipFill>
          <a:blip r:embed="rId3"/>
          <a:stretch>
            <a:fillRect/>
          </a:stretch>
        </p:blipFill>
        <p:spPr>
          <a:xfrm>
            <a:off x="6903720" y="1234440"/>
            <a:ext cx="2834640" cy="1965960"/>
          </a:xfrm>
          <a:prstGeom prst="rect">
            <a:avLst/>
          </a:prstGeom>
          <a:noFill/>
          <a:ln>
            <a:noFill/>
          </a:ln>
        </p:spPr>
      </p:pic>
      <p:sp>
        <p:nvSpPr>
          <p:cNvPr id="6"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Galenik</a:t>
            </a:r>
          </a:p>
        </p:txBody>
      </p:sp>
      <p:sp>
        <p:nvSpPr>
          <p:cNvPr id="8"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Sonnenhut (Echinacea) – Teil 2: Galenik, Dosierung &amp; Sicherheit</a:t>
            </a:r>
          </a:p>
        </p:txBody>
      </p:sp>
      <p:sp>
        <p:nvSpPr>
          <p:cNvPr id="9"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Warum Extraktionsmittel (Ethanol vs. Presssaft) das Wirkstoffprofil entscheidend verändern</a:t>
            </a:r>
          </a:p>
        </p:txBody>
      </p:sp>
      <p:sp>
        <p:nvSpPr>
          <p:cNvPr id="10"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2"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26</a:t>
            </a:r>
          </a:p>
        </p:txBody>
      </p:sp>
      <p:pic>
        <p:nvPicPr>
          <p:cNvPr id="13" name="Picture 12" descr="Echinacea_D1.jpg"/>
          <p:cNvPicPr>
            <a:picLocks noChangeAspect="1"/>
          </p:cNvPicPr>
          <p:nvPr/>
        </p:nvPicPr>
        <p:blipFill>
          <a:blip r:embed="rId4"/>
          <a:stretch>
            <a:fillRect/>
          </a:stretch>
        </p:blipFill>
        <p:spPr>
          <a:xfrm>
            <a:off x="6903720" y="3291840"/>
            <a:ext cx="2834640" cy="1874519"/>
          </a:xfrm>
          <a:prstGeom prst="rect">
            <a:avLst/>
          </a:prstGeom>
        </p:spPr>
      </p:pic>
      <p:sp>
        <p:nvSpPr>
          <p:cNvPr id="14" name="CardBg"/>
          <p:cNvSpPr/>
          <p:nvPr/>
        </p:nvSpPr>
        <p:spPr>
          <a:xfrm>
            <a:off x="411480" y="1234440"/>
            <a:ext cx="6355080" cy="39319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539496" y="1325880"/>
            <a:ext cx="6099048" cy="37490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Galenischer Fachvergleich: Alkoholische Tinktur vs. Frischpflanzen-Presssaft</a:t>
            </a:r>
          </a:p>
          <a:p>
            <a:pPr>
              <a:spcAft>
                <a:spcPts val="350"/>
              </a:spcAft>
            </a:pPr>
            <a:r>
              <a:rPr sz="1100">
                <a:solidFill>
                  <a:srgbClr val="3B372E"/>
                </a:solidFill>
                <a:latin typeface="Aptos"/>
              </a:rPr>
              <a:t>1. Ethanolisch-wässrige Frischpflanzentinktur (z. B. 65 % Vol. Ethanol, Kraut : Wurzel = 95 : 5): Löst optimal die lipophilen Alkylamide sowie Cichoriensäure und ätherische Öle. Höchste Stabilität und lange Haltbarkeit; immunmodulierend über CB2-Rezeptoren und direkt viruzid im Rachenraum</a:t>
            </a:r>
          </a:p>
          <a:p>
            <a:pPr>
              <a:spcAft>
                <a:spcPts val="350"/>
              </a:spcAft>
            </a:pPr>
            <a:r>
              <a:rPr sz="1100">
                <a:solidFill>
                  <a:srgbClr val="3B372E"/>
                </a:solidFill>
                <a:latin typeface="Aptos"/>
              </a:rPr>
              <a:t>2. Frischpflanzen-Presssaft (mechanisch ausgepresstes blühendes Kraut von E. purpurea): Enthält primär die wasserlöslichen, hochmolekularen Polysaccharide (Arabinogalactane) und Glykoproteine, jedoch kaum lipophile Alkylamide. Alkoholfrei (bzw. minimal konserviert), ideal für Kinder und Personen, die Alkohol meiden; nach Anbruch begrenzt haltbar (Kühlschrank)</a:t>
            </a:r>
          </a:p>
          <a:p>
            <a:pPr>
              <a:spcAft>
                <a:spcPts val="350"/>
              </a:spcAft>
            </a:pPr>
            <a:r>
              <a:rPr sz="1100" b="1">
                <a:solidFill>
                  <a:srgbClr val="394B2D"/>
                </a:solidFill>
                <a:latin typeface="Aptos"/>
              </a:rPr>
              <a:t>3. Frischpflanzen-Teezubereitung (Hausmittel):</a:t>
            </a:r>
            <a:r>
              <a:rPr sz="1100">
                <a:solidFill>
                  <a:srgbClr val="3B372E"/>
                </a:solidFill>
                <a:latin typeface="Aptos"/>
              </a:rPr>
              <a:t> 2 EL frisches Kraut (besonders die aufgeblühten «Igelköpfe») mit 250 ml kochendem Wasser überbrühen, 10 Min. bedeckt ziehen lassen und abgiessen (im getrockneten Zustand verliert das Kraut durch enzymatischen Abbau rasch an Cichoriensäure!)</a:t>
            </a:r>
          </a:p>
        </p:txBody>
      </p:sp>
      <p:sp>
        <p:nvSpPr>
          <p:cNvPr id="16" name="CardBg"/>
          <p:cNvSpPr/>
          <p:nvPr/>
        </p:nvSpPr>
        <p:spPr>
          <a:xfrm>
            <a:off x="411480" y="5303520"/>
            <a:ext cx="6355080" cy="17830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539496" y="5394959"/>
            <a:ext cx="6099048" cy="160020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Dosierung &amp; Intervalltherapie (Prophylaxe vs. Akut)</a:t>
            </a:r>
          </a:p>
          <a:p>
            <a:pPr>
              <a:spcAft>
                <a:spcPts val="350"/>
              </a:spcAft>
            </a:pPr>
            <a:r>
              <a:rPr sz="1050" b="1">
                <a:solidFill>
                  <a:srgbClr val="394B2D"/>
                </a:solidFill>
                <a:latin typeface="Aptos"/>
              </a:rPr>
              <a:t>Prävention / Anfälligkeit:</a:t>
            </a:r>
            <a:r>
              <a:rPr sz="1050">
                <a:solidFill>
                  <a:srgbClr val="3B372E"/>
                </a:solidFill>
                <a:latin typeface="Aptos"/>
              </a:rPr>
              <a:t> Kinder ab 4 J.: 3× täglich 1 Tablette · Erwachsene: 3× täglich 2 Tabletten (bzw. 3× 20–25 Tropfen)</a:t>
            </a:r>
          </a:p>
          <a:p>
            <a:pPr>
              <a:spcAft>
                <a:spcPts val="350"/>
              </a:spcAft>
            </a:pPr>
            <a:r>
              <a:rPr sz="1050">
                <a:solidFill>
                  <a:srgbClr val="3B372E"/>
                </a:solidFill>
                <a:latin typeface="Aptos"/>
              </a:rPr>
              <a:t>Akuttherapie (sofort bei den ersten Kratz-/Erkältungssymptomen!): Erwachsene 3–5× täglich 2 Tabletten (oder alle 2 Std. Tropfen/Hot Drink) für die ersten 2–3 Tage, danach 3× 2 Tabletten</a:t>
            </a:r>
          </a:p>
          <a:p>
            <a:pPr>
              <a:spcAft>
                <a:spcPts val="350"/>
              </a:spcAft>
            </a:pPr>
            <a:r>
              <a:rPr sz="1050" b="1">
                <a:solidFill>
                  <a:srgbClr val="394B2D"/>
                </a:solidFill>
                <a:latin typeface="Aptos"/>
              </a:rPr>
              <a:t>Therapiepausen beachten:</a:t>
            </a:r>
            <a:r>
              <a:rPr sz="1050">
                <a:solidFill>
                  <a:srgbClr val="3B372E"/>
                </a:solidFill>
                <a:latin typeface="Aptos"/>
              </a:rPr>
              <a:t> Nicht länger als 8 Wochen ununterbrochen einnehmen (oder im Rhythmus: 10–14 Tage Einnahme, 1 Woche Pause), damit das Immunsystem reaktionsfähig bleibt!</a:t>
            </a:r>
          </a:p>
        </p:txBody>
      </p:sp>
      <p:sp>
        <p:nvSpPr>
          <p:cNvPr id="18" name="CardBg"/>
          <p:cNvSpPr/>
          <p:nvPr/>
        </p:nvSpPr>
        <p:spPr>
          <a:xfrm>
            <a:off x="6903720" y="5303520"/>
            <a:ext cx="2834640" cy="17830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LineAnimBox"/>
          <p:cNvSpPr txBox="1"/>
          <p:nvPr/>
        </p:nvSpPr>
        <p:spPr>
          <a:xfrm>
            <a:off x="7031736" y="5394959"/>
            <a:ext cx="2578608" cy="160020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Kontraindikationen</a:t>
            </a:r>
          </a:p>
          <a:p>
            <a:pPr>
              <a:spcAft>
                <a:spcPts val="350"/>
              </a:spcAft>
            </a:pPr>
            <a:r>
              <a:rPr sz="1000">
                <a:solidFill>
                  <a:srgbClr val="3B372E"/>
                </a:solidFill>
                <a:latin typeface="Aptos"/>
              </a:rPr>
              <a:t>Allergie gegen Korbblütler (Asteraceae, z. B. Arnika, Kamille, Beifuss)</a:t>
            </a:r>
          </a:p>
          <a:p>
            <a:pPr>
              <a:spcAft>
                <a:spcPts val="350"/>
              </a:spcAft>
            </a:pPr>
            <a:r>
              <a:rPr sz="1000" b="1">
                <a:solidFill>
                  <a:srgbClr val="394B2D"/>
                </a:solidFill>
                <a:latin typeface="Aptos"/>
              </a:rPr>
              <a:t>Progrediente Systemerkrankungen:</a:t>
            </a:r>
            <a:r>
              <a:rPr sz="1000">
                <a:solidFill>
                  <a:srgbClr val="3B372E"/>
                </a:solidFill>
                <a:latin typeface="Aptos"/>
              </a:rPr>
              <a:t> Autoimmunerkrankungen, Multiple Sklerose, Kollagenosen, Leukämien, HIV (theoretische Th1-Stimulation)</a:t>
            </a:r>
          </a:p>
        </p:txBody>
      </p:sp>
    </p:spTree>
    <p:extLst>
      <p:ext uri="{BB962C8B-B14F-4D97-AF65-F5344CB8AC3E}">
        <p14:creationId xmlns:p14="http://schemas.microsoft.com/office/powerpoint/2010/main" val="423745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4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wipe(down)">
                                      <p:cBhvr>
                                        <p:cTn id="22" dur="400"/>
                                        <p:tgtEl>
                                          <p:spTgt spid="1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wipe(down)">
                                      <p:cBhvr>
                                        <p:cTn id="27" dur="400"/>
                                        <p:tgtEl>
                                          <p:spTgt spid="1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3" end="3"/>
                                            </p:txEl>
                                          </p:spTgt>
                                        </p:tgtEl>
                                        <p:attrNameLst>
                                          <p:attrName>style.visibility</p:attrName>
                                        </p:attrNameLst>
                                      </p:cBhvr>
                                      <p:to>
                                        <p:strVal val="visible"/>
                                      </p:to>
                                    </p:set>
                                    <p:animEffect transition="in" filter="wipe(down)">
                                      <p:cBhvr>
                                        <p:cTn id="32" dur="400"/>
                                        <p:tgtEl>
                                          <p:spTgt spid="1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Effect transition="in" filter="wipe(down)">
                                      <p:cBhvr>
                                        <p:cTn id="37" dur="400"/>
                                        <p:tgtEl>
                                          <p:spTgt spid="1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xEl>
                                              <p:pRg st="1" end="1"/>
                                            </p:txEl>
                                          </p:spTgt>
                                        </p:tgtEl>
                                        <p:attrNameLst>
                                          <p:attrName>style.visibility</p:attrName>
                                        </p:attrNameLst>
                                      </p:cBhvr>
                                      <p:to>
                                        <p:strVal val="visible"/>
                                      </p:to>
                                    </p:set>
                                    <p:animEffect transition="in" filter="wipe(down)">
                                      <p:cBhvr>
                                        <p:cTn id="42" dur="400"/>
                                        <p:tgtEl>
                                          <p:spTgt spid="17">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7">
                                            <p:txEl>
                                              <p:pRg st="2" end="2"/>
                                            </p:txEl>
                                          </p:spTgt>
                                        </p:tgtEl>
                                        <p:attrNameLst>
                                          <p:attrName>style.visibility</p:attrName>
                                        </p:attrNameLst>
                                      </p:cBhvr>
                                      <p:to>
                                        <p:strVal val="visible"/>
                                      </p:to>
                                    </p:set>
                                    <p:animEffect transition="in" filter="wipe(down)">
                                      <p:cBhvr>
                                        <p:cTn id="47" dur="400"/>
                                        <p:tgtEl>
                                          <p:spTgt spid="17">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7">
                                            <p:txEl>
                                              <p:pRg st="3" end="3"/>
                                            </p:txEl>
                                          </p:spTgt>
                                        </p:tgtEl>
                                        <p:attrNameLst>
                                          <p:attrName>style.visibility</p:attrName>
                                        </p:attrNameLst>
                                      </p:cBhvr>
                                      <p:to>
                                        <p:strVal val="visible"/>
                                      </p:to>
                                    </p:set>
                                    <p:animEffect transition="in" filter="wipe(down)">
                                      <p:cBhvr>
                                        <p:cTn id="52" dur="400"/>
                                        <p:tgtEl>
                                          <p:spTgt spid="17">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9">
                                            <p:txEl>
                                              <p:pRg st="0" end="0"/>
                                            </p:txEl>
                                          </p:spTgt>
                                        </p:tgtEl>
                                        <p:attrNameLst>
                                          <p:attrName>style.visibility</p:attrName>
                                        </p:attrNameLst>
                                      </p:cBhvr>
                                      <p:to>
                                        <p:strVal val="visible"/>
                                      </p:to>
                                    </p:set>
                                    <p:animEffect transition="in" filter="wipe(down)">
                                      <p:cBhvr>
                                        <p:cTn id="57" dur="400"/>
                                        <p:tgtEl>
                                          <p:spTgt spid="19">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9">
                                            <p:txEl>
                                              <p:pRg st="1" end="1"/>
                                            </p:txEl>
                                          </p:spTgt>
                                        </p:tgtEl>
                                        <p:attrNameLst>
                                          <p:attrName>style.visibility</p:attrName>
                                        </p:attrNameLst>
                                      </p:cBhvr>
                                      <p:to>
                                        <p:strVal val="visible"/>
                                      </p:to>
                                    </p:set>
                                    <p:animEffect transition="in" filter="wipe(down)">
                                      <p:cBhvr>
                                        <p:cTn id="62" dur="400"/>
                                        <p:tgtEl>
                                          <p:spTgt spid="19">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xEl>
                                              <p:pRg st="2" end="2"/>
                                            </p:txEl>
                                          </p:spTgt>
                                        </p:tgtEl>
                                        <p:attrNameLst>
                                          <p:attrName>style.visibility</p:attrName>
                                        </p:attrNameLst>
                                      </p:cBhvr>
                                      <p:to>
                                        <p:strVal val="visible"/>
                                      </p:to>
                                    </p:set>
                                    <p:animEffect transition="in" filter="wipe(down)">
                                      <p:cBhvr>
                                        <p:cTn id="67" dur="4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7" grpId="0" build="p"/>
      <p:bldP spid="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BCE3850B-9232-0D37-5C5B-5A72522D58F8}"/>
            </a:ext>
          </a:extLst>
        </p:cNvPr>
        <p:cNvGrpSpPr/>
        <p:nvPr/>
      </p:nvGrpSpPr>
      <p:grpSpPr>
        <a:xfrm>
          <a:off x="0" y="0"/>
          <a:ext cx="0" cy="0"/>
          <a:chOff x="0" y="0"/>
          <a:chExt cx="0" cy="0"/>
        </a:xfrm>
      </p:grpSpPr>
      <p:pic>
        <p:nvPicPr>
          <p:cNvPr id="4" name="Grafik 3" descr="Kaplandpelargonie - Pelargonium sidoides var. reniforme - Kräuterei - Bioland-Gärtnerei">
            <a:extLst>
              <a:ext uri="{FF2B5EF4-FFF2-40B4-BE49-F238E27FC236}">
                <a16:creationId xmlns:a16="http://schemas.microsoft.com/office/drawing/2014/main" id="{6ED62656-2B42-6C9B-467C-F884779022CD}"/>
              </a:ext>
            </a:extLst>
          </p:cNvPr>
          <p:cNvPicPr>
            <a:picLocks noChangeAspect="1"/>
          </p:cNvPicPr>
          <p:nvPr/>
        </p:nvPicPr>
        <p:blipFill>
          <a:blip r:embed="rId3"/>
          <a:stretch>
            <a:fillRect/>
          </a:stretch>
        </p:blipFill>
        <p:spPr>
          <a:xfrm>
            <a:off x="6537960" y="1280160"/>
            <a:ext cx="3200400" cy="3200400"/>
          </a:xfrm>
          <a:prstGeom prst="rect">
            <a:avLst/>
          </a:prstGeom>
        </p:spPr>
      </p:pic>
      <p:sp>
        <p:nvSpPr>
          <p:cNvPr id="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Geraniaceae</a:t>
            </a:r>
          </a:p>
        </p:txBody>
      </p:sp>
      <p:sp>
        <p:nvSpPr>
          <p:cNvPr id="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Kapland-Pelargonie (Pelargonium sidoides DC.) – Teil 1: Botanik &amp; Chemie</a:t>
            </a:r>
          </a:p>
        </p:txBody>
      </p:sp>
      <p:sp>
        <p:nvSpPr>
          <p:cNvPr id="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Südafrikanische Medizinpflanze («Umckaloabo») für akute virale und bakterielle Atemwegsinfekte</a:t>
            </a:r>
          </a:p>
        </p:txBody>
      </p:sp>
      <p:sp>
        <p:nvSpPr>
          <p:cNvPr id="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27</a:t>
            </a:r>
          </a:p>
        </p:txBody>
      </p:sp>
      <p:sp>
        <p:nvSpPr>
          <p:cNvPr id="12" name="CardBg"/>
          <p:cNvSpPr/>
          <p:nvPr/>
        </p:nvSpPr>
        <p:spPr>
          <a:xfrm>
            <a:off x="411480" y="1280160"/>
            <a:ext cx="5989320" cy="32004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539496" y="1371600"/>
            <a:ext cx="5733288" cy="30175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Herkunft &amp; Ethnobotanische Geschichte (PharmaWiki / DocCheck)</a:t>
            </a:r>
          </a:p>
          <a:p>
            <a:pPr>
              <a:spcAft>
                <a:spcPts val="350"/>
              </a:spcAft>
            </a:pPr>
            <a:r>
              <a:rPr sz="1100" b="1">
                <a:solidFill>
                  <a:srgbClr val="394B2D"/>
                </a:solidFill>
                <a:latin typeface="Aptos"/>
              </a:rPr>
              <a:t>Stammpflanze &amp; Familie:</a:t>
            </a:r>
            <a:r>
              <a:rPr sz="1100">
                <a:solidFill>
                  <a:srgbClr val="3B372E"/>
                </a:solidFill>
                <a:latin typeface="Aptos"/>
              </a:rPr>
              <a:t> Pelargonium sidoides DC. (Kapland-Pelargonie; eng verwandt mit P. reniforme), Familie der Storchschnabelgewächse (Geraniaceae)</a:t>
            </a:r>
          </a:p>
          <a:p>
            <a:pPr>
              <a:spcAft>
                <a:spcPts val="350"/>
              </a:spcAft>
            </a:pPr>
            <a:r>
              <a:rPr sz="1100" b="1">
                <a:solidFill>
                  <a:srgbClr val="394B2D"/>
                </a:solidFill>
                <a:latin typeface="Aptos"/>
              </a:rPr>
              <a:t>Botanische Merkmale:</a:t>
            </a:r>
            <a:r>
              <a:rPr sz="1100">
                <a:solidFill>
                  <a:srgbClr val="3B372E"/>
                </a:solidFill>
                <a:latin typeface="Aptos"/>
              </a:rPr>
              <a:t> Von weltweit rund 250 Pelargonien-Arten wächst P. sidoides endemisch in den Küsten- und Bergregionen Südafrikas (Kapregion); ausdauernde Rosettenpflanze mit samtig behaarten, herzförmigen Blättern und charakteristischen dunkelrot-violetten («schwarzroten») Blüten sowie einem knollig verdickten, rotbraunen Wurzelstock</a:t>
            </a:r>
          </a:p>
          <a:p>
            <a:pPr>
              <a:spcAft>
                <a:spcPts val="350"/>
              </a:spcAft>
            </a:pPr>
            <a:r>
              <a:rPr sz="1100" b="1">
                <a:solidFill>
                  <a:srgbClr val="394B2D"/>
                </a:solidFill>
                <a:latin typeface="Aptos"/>
              </a:rPr>
              <a:t>Ethnobotanik («Umckaloabo»):</a:t>
            </a:r>
            <a:r>
              <a:rPr sz="1100">
                <a:solidFill>
                  <a:srgbClr val="3B372E"/>
                </a:solidFill>
                <a:latin typeface="Aptos"/>
              </a:rPr>
              <a:t> In der traditionellen Medizin der Zulu (Name von isiZulu umKhulane = Fieber/Husten und uHlabo = Brustschmerz) seit Jahrhunderten bei schweren Atemwegsinfekten, fieberhaften Durchfällen und auch als Tierarzneimittel eingesetzt; 1897 durch den Engländer Charles Henry Stevens nach Europa gebracht</a:t>
            </a:r>
          </a:p>
        </p:txBody>
      </p:sp>
      <p:sp>
        <p:nvSpPr>
          <p:cNvPr id="14" name="CardBg"/>
          <p:cNvSpPr/>
          <p:nvPr/>
        </p:nvSpPr>
        <p:spPr>
          <a:xfrm>
            <a:off x="411480" y="4617720"/>
            <a:ext cx="9326880" cy="24688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539496" y="4709159"/>
            <a:ext cx="9070848" cy="22860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Arzneidroge (Pelargonii radix) &amp; Phytochemisches Wirkstoffprofil</a:t>
            </a:r>
          </a:p>
          <a:p>
            <a:pPr>
              <a:spcAft>
                <a:spcPts val="350"/>
              </a:spcAft>
            </a:pPr>
            <a:r>
              <a:rPr sz="1100" b="1">
                <a:solidFill>
                  <a:srgbClr val="394B2D"/>
                </a:solidFill>
                <a:latin typeface="Aptos"/>
              </a:rPr>
              <a:t>Arzneidroge &amp; Spezialextrakt:</a:t>
            </a:r>
            <a:r>
              <a:rPr sz="1100">
                <a:solidFill>
                  <a:srgbClr val="3B372E"/>
                </a:solidFill>
                <a:latin typeface="Aptos"/>
              </a:rPr>
              <a:t> Getrocknete unterirdische Organe / Wurzeln dreijähriger Pflanzen (Pelargonii radix Ph.Eur.); klinisch standardisiert als Flüssigextrakt EPs 7630® (1:8–10, Auszugsmittel Ethanol 11 % m/m)</a:t>
            </a:r>
          </a:p>
          <a:p>
            <a:pPr>
              <a:spcAft>
                <a:spcPts val="350"/>
              </a:spcAft>
            </a:pPr>
            <a:r>
              <a:rPr sz="1100" b="1">
                <a:solidFill>
                  <a:srgbClr val="394B2D"/>
                </a:solidFill>
                <a:latin typeface="Aptos"/>
              </a:rPr>
              <a:t>Hochoxygenierte Cumarine (Leitsubstanzen!):</a:t>
            </a:r>
            <a:r>
              <a:rPr sz="1100">
                <a:solidFill>
                  <a:srgbClr val="3B372E"/>
                </a:solidFill>
                <a:latin typeface="Aptos"/>
              </a:rPr>
              <a:t> 7-Hydroxy-5,6-dimethoxycumarin (Umckalin) sowie Scopoletin, Fraxetin und Cumarin-Sulfate (Hinweis: Im Gegensatz zu Dicumarol besitzen diese Cumarine in therapeutischer Dosis keine direkte Vitamin-K-antagonistische Gerinnungshemmung, dennoch Vorsicht bei Antikoagulanzien)</a:t>
            </a:r>
          </a:p>
          <a:p>
            <a:pPr>
              <a:spcAft>
                <a:spcPts val="350"/>
              </a:spcAft>
            </a:pPr>
            <a:r>
              <a:rPr sz="1100" b="1">
                <a:solidFill>
                  <a:srgbClr val="394B2D"/>
                </a:solidFill>
                <a:latin typeface="Aptos"/>
              </a:rPr>
              <a:t>Polyphenole &amp; Gerbstoffe (bis 40 %):</a:t>
            </a:r>
            <a:r>
              <a:rPr sz="1100">
                <a:solidFill>
                  <a:srgbClr val="3B372E"/>
                </a:solidFill>
                <a:latin typeface="Aptos"/>
              </a:rPr>
              <a:t> Oligomere Proanthocyanidine (vor allem Epigallocatechin- und Catechin-Polymere) sowie Phenolcarbonsäuren (Gallussäure und Gallussäuremethylester) → verantwortlich für den ausgeprägten «Anti-Adhäsions-Effekt» auf der Schleimhaut</a:t>
            </a:r>
          </a:p>
        </p:txBody>
      </p:sp>
    </p:spTree>
    <p:extLst>
      <p:ext uri="{BB962C8B-B14F-4D97-AF65-F5344CB8AC3E}">
        <p14:creationId xmlns:p14="http://schemas.microsoft.com/office/powerpoint/2010/main" val="420774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4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down)">
                                      <p:cBhvr>
                                        <p:cTn id="17" dur="4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down)">
                                      <p:cBhvr>
                                        <p:cTn id="22" dur="4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wipe(down)">
                                      <p:cBhvr>
                                        <p:cTn id="27" dur="4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wipe(down)">
                                      <p:cBhvr>
                                        <p:cTn id="32" dur="4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xEl>
                                              <p:pRg st="1" end="1"/>
                                            </p:txEl>
                                          </p:spTgt>
                                        </p:tgtEl>
                                        <p:attrNameLst>
                                          <p:attrName>style.visibility</p:attrName>
                                        </p:attrNameLst>
                                      </p:cBhvr>
                                      <p:to>
                                        <p:strVal val="visible"/>
                                      </p:to>
                                    </p:set>
                                    <p:animEffect transition="in" filter="wipe(down)">
                                      <p:cBhvr>
                                        <p:cTn id="37" dur="400"/>
                                        <p:tgtEl>
                                          <p:spTgt spid="1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xEl>
                                              <p:pRg st="2" end="2"/>
                                            </p:txEl>
                                          </p:spTgt>
                                        </p:tgtEl>
                                        <p:attrNameLst>
                                          <p:attrName>style.visibility</p:attrName>
                                        </p:attrNameLst>
                                      </p:cBhvr>
                                      <p:to>
                                        <p:strVal val="visible"/>
                                      </p:to>
                                    </p:set>
                                    <p:animEffect transition="in" filter="wipe(down)">
                                      <p:cBhvr>
                                        <p:cTn id="42" dur="400"/>
                                        <p:tgtEl>
                                          <p:spTgt spid="1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wipe(down)">
                                      <p:cBhvr>
                                        <p:cTn id="47" dur="4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6EAEB435-6D25-BA75-CB4A-678F8DBF95AB}"/>
            </a:ext>
          </a:extLst>
        </p:cNvPr>
        <p:cNvGrpSpPr/>
        <p:nvPr/>
      </p:nvGrpSpPr>
      <p:grpSpPr>
        <a:xfrm>
          <a:off x="0" y="0"/>
          <a:ext cx="0" cy="0"/>
          <a:chOff x="0" y="0"/>
          <a:chExt cx="0" cy="0"/>
        </a:xfrm>
      </p:grpSpPr>
      <p:pic>
        <p:nvPicPr>
          <p:cNvPr id="4" name="Grafik 3" descr="Kaplandpelargonie - Pelargonium sidoides var. reniforme - Kräuterei - Bioland-Gärtnerei">
            <a:extLst>
              <a:ext uri="{FF2B5EF4-FFF2-40B4-BE49-F238E27FC236}">
                <a16:creationId xmlns:a16="http://schemas.microsoft.com/office/drawing/2014/main" id="{95126C43-F0C2-9711-D7B8-A5203AB88E36}"/>
              </a:ext>
            </a:extLst>
          </p:cNvPr>
          <p:cNvPicPr>
            <a:picLocks noChangeAspect="1"/>
          </p:cNvPicPr>
          <p:nvPr/>
        </p:nvPicPr>
        <p:blipFill>
          <a:blip r:embed="rId3"/>
          <a:stretch>
            <a:fillRect/>
          </a:stretch>
        </p:blipFill>
        <p:spPr>
          <a:xfrm>
            <a:off x="6903720" y="1234440"/>
            <a:ext cx="2834640" cy="2788920"/>
          </a:xfrm>
          <a:prstGeom prst="rect">
            <a:avLst/>
          </a:prstGeom>
        </p:spPr>
      </p:pic>
      <p:sp>
        <p:nvSpPr>
          <p:cNvPr id="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Klinik</a:t>
            </a:r>
          </a:p>
        </p:txBody>
      </p:sp>
      <p:sp>
        <p:nvSpPr>
          <p:cNvPr id="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Kapland-Pelargonie (Pelargonium sidoides) – Teil 2: Klinik &amp; Dosierung</a:t>
            </a:r>
          </a:p>
        </p:txBody>
      </p:sp>
      <p:sp>
        <p:nvSpPr>
          <p:cNvPr id="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Multimodaler 4-fach-Wirkmechanismus bei akuter Bronchitis, Sinusitis und Tonsillopharyngitis</a:t>
            </a:r>
          </a:p>
        </p:txBody>
      </p:sp>
      <p:sp>
        <p:nvSpPr>
          <p:cNvPr id="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28</a:t>
            </a:r>
          </a:p>
        </p:txBody>
      </p:sp>
      <p:sp>
        <p:nvSpPr>
          <p:cNvPr id="12" name="CardBg"/>
          <p:cNvSpPr/>
          <p:nvPr/>
        </p:nvSpPr>
        <p:spPr>
          <a:xfrm>
            <a:off x="411480" y="1234440"/>
            <a:ext cx="6355080" cy="27889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539496" y="1325880"/>
            <a:ext cx="6099048" cy="26060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Multimodaler 4-fach-Wirkmechanismus (EPs 7630®)</a:t>
            </a:r>
          </a:p>
          <a:p>
            <a:pPr>
              <a:spcAft>
                <a:spcPts val="350"/>
              </a:spcAft>
            </a:pPr>
            <a:r>
              <a:rPr sz="1100" b="1">
                <a:solidFill>
                  <a:srgbClr val="394B2D"/>
                </a:solidFill>
                <a:latin typeface="Aptos"/>
              </a:rPr>
              <a:t>1. Antiviral &amp; zytoprotektiv:</a:t>
            </a:r>
            <a:r>
              <a:rPr sz="1100">
                <a:solidFill>
                  <a:srgbClr val="3B372E"/>
                </a:solidFill>
                <a:latin typeface="Aptos"/>
              </a:rPr>
              <a:t> Steigert die körpereigene Interferon-β-Synthese (IFN-β), aktiviert Natürliche Killerzellen und hemmt die Neuraminidase (Freisetzung von Influenzaviren) sowie die Replikation von Rhinoviren, RSV und humanen Coronaviren</a:t>
            </a:r>
          </a:p>
          <a:p>
            <a:pPr>
              <a:spcAft>
                <a:spcPts val="350"/>
              </a:spcAft>
            </a:pPr>
            <a:r>
              <a:rPr sz="1100">
                <a:solidFill>
                  <a:srgbClr val="3B372E"/>
                </a:solidFill>
                <a:latin typeface="Aptos"/>
              </a:rPr>
              <a:t>2. Antibakteriell &amp; antiadhäsiv (Superinfektionsschutz!): Proanthocyanidine verändern die Oberflächenstruktur der Atemwegsepithelien, sodass Bakterien (A-Streptokokken, Pneumokokken, Haemophilus influenzae) nicht anhaften und nicht in geschädigte Zellen eindringen können</a:t>
            </a:r>
          </a:p>
          <a:p>
            <a:pPr>
              <a:spcAft>
                <a:spcPts val="350"/>
              </a:spcAft>
            </a:pPr>
            <a:r>
              <a:rPr sz="1100" b="1">
                <a:solidFill>
                  <a:srgbClr val="394B2D"/>
                </a:solidFill>
                <a:latin typeface="Aptos"/>
              </a:rPr>
              <a:t>3. Sekretomotorisch:</a:t>
            </a:r>
            <a:r>
              <a:rPr sz="1100">
                <a:solidFill>
                  <a:srgbClr val="3B372E"/>
                </a:solidFill>
                <a:latin typeface="Aptos"/>
              </a:rPr>
              <a:t> Steigert signifikant die Schlagfrequenz der Flimmerhärchen (Zilienfunktion ↑) und fördert den raschen Abtransport von zähem Bronchialschleim</a:t>
            </a:r>
          </a:p>
        </p:txBody>
      </p:sp>
      <p:sp>
        <p:nvSpPr>
          <p:cNvPr id="14" name="CardBg"/>
          <p:cNvSpPr/>
          <p:nvPr/>
        </p:nvSpPr>
        <p:spPr>
          <a:xfrm>
            <a:off x="411480" y="4160520"/>
            <a:ext cx="4754880" cy="29260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539496" y="4251959"/>
            <a:ext cx="4498848" cy="27432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Zugelassene Indikationen &amp; Darreichungsformen</a:t>
            </a:r>
          </a:p>
          <a:p>
            <a:pPr>
              <a:spcAft>
                <a:spcPts val="350"/>
              </a:spcAft>
            </a:pPr>
            <a:r>
              <a:rPr sz="1100" b="1">
                <a:solidFill>
                  <a:srgbClr val="394B2D"/>
                </a:solidFill>
                <a:latin typeface="Aptos"/>
              </a:rPr>
              <a:t>Hauptindikation (Swissmedic / EMA):</a:t>
            </a:r>
            <a:r>
              <a:rPr sz="1100">
                <a:solidFill>
                  <a:srgbClr val="3B372E"/>
                </a:solidFill>
                <a:latin typeface="Aptos"/>
              </a:rPr>
              <a:t> Akute Bronchitis (verkürzt Krankheitsdauer und Arbeitsunfähigkeit in über 30 klinischen Studien um durchschnittlich 2 Tage)</a:t>
            </a:r>
          </a:p>
          <a:p>
            <a:pPr>
              <a:spcAft>
                <a:spcPts val="350"/>
              </a:spcAft>
            </a:pPr>
            <a:r>
              <a:rPr sz="1100" b="1">
                <a:solidFill>
                  <a:srgbClr val="394B2D"/>
                </a:solidFill>
                <a:latin typeface="Aptos"/>
              </a:rPr>
              <a:t>Weitere bewährte HNO-Indikationen:</a:t>
            </a:r>
            <a:r>
              <a:rPr sz="1100">
                <a:solidFill>
                  <a:srgbClr val="3B372E"/>
                </a:solidFill>
                <a:latin typeface="Aptos"/>
              </a:rPr>
              <a:t> Akute Rhinosinusitis, Katarrhe der oberen Atemwege und nicht-streptokokkenbedingte Tonsillopharyngitis</a:t>
            </a:r>
          </a:p>
          <a:p>
            <a:pPr>
              <a:spcAft>
                <a:spcPts val="350"/>
              </a:spcAft>
            </a:pPr>
            <a:r>
              <a:rPr sz="1100" b="1">
                <a:solidFill>
                  <a:srgbClr val="394B2D"/>
                </a:solidFill>
                <a:latin typeface="Aptos"/>
              </a:rPr>
              <a:t>Galenische Formen (z. B. Kaloba® / Umckaloabo®):</a:t>
            </a:r>
            <a:r>
              <a:rPr sz="1100">
                <a:solidFill>
                  <a:srgbClr val="3B372E"/>
                </a:solidFill>
                <a:latin typeface="Aptos"/>
              </a:rPr>
              <a:t> Flüssigextrakt (Tropfen ab 1–2 J.), Sirup (alkoholfrei für Kinder), Filmtabletten (ab 6 J.) sowie Direktgranulat im Sachet (ab 12 J., ideal für unterwegs ohne Wasser)</a:t>
            </a:r>
          </a:p>
        </p:txBody>
      </p:sp>
      <p:sp>
        <p:nvSpPr>
          <p:cNvPr id="16" name="CardBg"/>
          <p:cNvSpPr/>
          <p:nvPr/>
        </p:nvSpPr>
        <p:spPr>
          <a:xfrm>
            <a:off x="5303520" y="4160520"/>
            <a:ext cx="4434840" cy="29260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5431536" y="4251959"/>
            <a:ext cx="4178807" cy="27432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Altersgerechte Dosierung &amp; Sicherheit</a:t>
            </a:r>
          </a:p>
          <a:p>
            <a:pPr>
              <a:spcAft>
                <a:spcPts val="350"/>
              </a:spcAft>
            </a:pPr>
            <a:r>
              <a:rPr sz="1050" b="1">
                <a:solidFill>
                  <a:srgbClr val="394B2D"/>
                </a:solidFill>
                <a:latin typeface="Aptos"/>
              </a:rPr>
              <a:t>Tropfen:</a:t>
            </a:r>
            <a:r>
              <a:rPr sz="1050">
                <a:solidFill>
                  <a:srgbClr val="3B372E"/>
                </a:solidFill>
                <a:latin typeface="Aptos"/>
              </a:rPr>
              <a:t> Kleinkinder 1–5 J.: 3× 10 Tr. · Kinder 6–12 J.: 3× 20 Tr. · Jugendliche ab 12 J. &amp; Erwachsene: 3× 30 Tropfen täglich (morgens, mittags, abends vor den Mahlzeiten)</a:t>
            </a:r>
          </a:p>
          <a:p>
            <a:pPr>
              <a:spcAft>
                <a:spcPts val="350"/>
              </a:spcAft>
            </a:pPr>
            <a:r>
              <a:rPr sz="1050" b="1">
                <a:solidFill>
                  <a:srgbClr val="394B2D"/>
                </a:solidFill>
                <a:latin typeface="Aptos"/>
              </a:rPr>
              <a:t>Tabletten / Sachets:</a:t>
            </a:r>
            <a:r>
              <a:rPr sz="1050">
                <a:solidFill>
                  <a:srgbClr val="3B372E"/>
                </a:solidFill>
                <a:latin typeface="Aptos"/>
              </a:rPr>
              <a:t> Kinder 6–12 J.: 2–3× 1 Tabl. · Ab 12 J. &amp; Erwachsene: 3× täglich 1 Filmtablette bzw. 3× 1 Sachet (im Akutbeginn naturheilkundlich teils 3× 2 für 2 Tage)</a:t>
            </a:r>
          </a:p>
          <a:p>
            <a:pPr>
              <a:spcAft>
                <a:spcPts val="350"/>
              </a:spcAft>
            </a:pPr>
            <a:r>
              <a:rPr sz="1050" b="1">
                <a:solidFill>
                  <a:srgbClr val="394B2D"/>
                </a:solidFill>
                <a:latin typeface="Aptos"/>
              </a:rPr>
              <a:t>Therapiedauer:</a:t>
            </a:r>
            <a:r>
              <a:rPr sz="1050">
                <a:solidFill>
                  <a:srgbClr val="3B372E"/>
                </a:solidFill>
                <a:latin typeface="Aptos"/>
              </a:rPr>
              <a:t> Nach Abklingen der Symptome noch 2–3 Tage weiterführen (Rückfallprophylaxe); maximale Anwendungsdauer 3 Wochen!</a:t>
            </a:r>
          </a:p>
          <a:p>
            <a:pPr>
              <a:spcAft>
                <a:spcPts val="350"/>
              </a:spcAft>
            </a:pPr>
            <a:r>
              <a:rPr sz="1050" b="1">
                <a:solidFill>
                  <a:srgbClr val="394B2D"/>
                </a:solidFill>
                <a:latin typeface="Aptos"/>
              </a:rPr>
              <a:t>Cave / Kontraindikationen:</a:t>
            </a:r>
            <a:r>
              <a:rPr sz="1050">
                <a:solidFill>
                  <a:srgbClr val="3B372E"/>
                </a:solidFill>
                <a:latin typeface="Aptos"/>
              </a:rPr>
              <a:t> Schwere Lebererkrankungen (Einzelfälle von Transaminasenanstieg beachten); Vorsicht bei gleichzeitiger Einnahme von oralen Antikoagulanzien (Phenprocoumon/Marcoumar®, DOAKs).</a:t>
            </a:r>
          </a:p>
        </p:txBody>
      </p:sp>
    </p:spTree>
    <p:extLst>
      <p:ext uri="{BB962C8B-B14F-4D97-AF65-F5344CB8AC3E}">
        <p14:creationId xmlns:p14="http://schemas.microsoft.com/office/powerpoint/2010/main" val="215998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4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down)">
                                      <p:cBhvr>
                                        <p:cTn id="17" dur="4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down)">
                                      <p:cBhvr>
                                        <p:cTn id="22" dur="4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wipe(down)">
                                      <p:cBhvr>
                                        <p:cTn id="27" dur="4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wipe(down)">
                                      <p:cBhvr>
                                        <p:cTn id="32" dur="4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xEl>
                                              <p:pRg st="1" end="1"/>
                                            </p:txEl>
                                          </p:spTgt>
                                        </p:tgtEl>
                                        <p:attrNameLst>
                                          <p:attrName>style.visibility</p:attrName>
                                        </p:attrNameLst>
                                      </p:cBhvr>
                                      <p:to>
                                        <p:strVal val="visible"/>
                                      </p:to>
                                    </p:set>
                                    <p:animEffect transition="in" filter="wipe(down)">
                                      <p:cBhvr>
                                        <p:cTn id="37" dur="400"/>
                                        <p:tgtEl>
                                          <p:spTgt spid="1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xEl>
                                              <p:pRg st="2" end="2"/>
                                            </p:txEl>
                                          </p:spTgt>
                                        </p:tgtEl>
                                        <p:attrNameLst>
                                          <p:attrName>style.visibility</p:attrName>
                                        </p:attrNameLst>
                                      </p:cBhvr>
                                      <p:to>
                                        <p:strVal val="visible"/>
                                      </p:to>
                                    </p:set>
                                    <p:animEffect transition="in" filter="wipe(down)">
                                      <p:cBhvr>
                                        <p:cTn id="42" dur="400"/>
                                        <p:tgtEl>
                                          <p:spTgt spid="1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wipe(down)">
                                      <p:cBhvr>
                                        <p:cTn id="47" dur="400"/>
                                        <p:tgtEl>
                                          <p:spTgt spid="1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7">
                                            <p:txEl>
                                              <p:pRg st="0" end="0"/>
                                            </p:txEl>
                                          </p:spTgt>
                                        </p:tgtEl>
                                        <p:attrNameLst>
                                          <p:attrName>style.visibility</p:attrName>
                                        </p:attrNameLst>
                                      </p:cBhvr>
                                      <p:to>
                                        <p:strVal val="visible"/>
                                      </p:to>
                                    </p:set>
                                    <p:animEffect transition="in" filter="wipe(down)">
                                      <p:cBhvr>
                                        <p:cTn id="52" dur="400"/>
                                        <p:tgtEl>
                                          <p:spTgt spid="17">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7">
                                            <p:txEl>
                                              <p:pRg st="1" end="1"/>
                                            </p:txEl>
                                          </p:spTgt>
                                        </p:tgtEl>
                                        <p:attrNameLst>
                                          <p:attrName>style.visibility</p:attrName>
                                        </p:attrNameLst>
                                      </p:cBhvr>
                                      <p:to>
                                        <p:strVal val="visible"/>
                                      </p:to>
                                    </p:set>
                                    <p:animEffect transition="in" filter="wipe(down)">
                                      <p:cBhvr>
                                        <p:cTn id="57" dur="400"/>
                                        <p:tgtEl>
                                          <p:spTgt spid="17">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7">
                                            <p:txEl>
                                              <p:pRg st="2" end="2"/>
                                            </p:txEl>
                                          </p:spTgt>
                                        </p:tgtEl>
                                        <p:attrNameLst>
                                          <p:attrName>style.visibility</p:attrName>
                                        </p:attrNameLst>
                                      </p:cBhvr>
                                      <p:to>
                                        <p:strVal val="visible"/>
                                      </p:to>
                                    </p:set>
                                    <p:animEffect transition="in" filter="wipe(down)">
                                      <p:cBhvr>
                                        <p:cTn id="62" dur="400"/>
                                        <p:tgtEl>
                                          <p:spTgt spid="17">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
                                            <p:txEl>
                                              <p:pRg st="3" end="3"/>
                                            </p:txEl>
                                          </p:spTgt>
                                        </p:tgtEl>
                                        <p:attrNameLst>
                                          <p:attrName>style.visibility</p:attrName>
                                        </p:attrNameLst>
                                      </p:cBhvr>
                                      <p:to>
                                        <p:strVal val="visible"/>
                                      </p:to>
                                    </p:set>
                                    <p:animEffect transition="in" filter="wipe(down)">
                                      <p:cBhvr>
                                        <p:cTn id="67" dur="400"/>
                                        <p:tgtEl>
                                          <p:spTgt spid="17">
                                            <p:txEl>
                                              <p:pRg st="3" end="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txEl>
                                              <p:pRg st="4" end="4"/>
                                            </p:txEl>
                                          </p:spTgt>
                                        </p:tgtEl>
                                        <p:attrNameLst>
                                          <p:attrName>style.visibility</p:attrName>
                                        </p:attrNameLst>
                                      </p:cBhvr>
                                      <p:to>
                                        <p:strVal val="visible"/>
                                      </p:to>
                                    </p:set>
                                    <p:animEffect transition="in" filter="wipe(down)">
                                      <p:cBhvr>
                                        <p:cTn id="72" dur="4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P spid="1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59612C34-220F-A79E-04FE-51A4CAD17459}"/>
            </a:ext>
          </a:extLst>
        </p:cNvPr>
        <p:cNvGrpSpPr/>
        <p:nvPr/>
      </p:nvGrpSpPr>
      <p:grpSpPr>
        <a:xfrm>
          <a:off x="0" y="0"/>
          <a:ext cx="0" cy="0"/>
          <a:chOff x="0" y="0"/>
          <a:chExt cx="0" cy="0"/>
        </a:xfrm>
      </p:grpSpPr>
      <p:pic>
        <p:nvPicPr>
          <p:cNvPr id="7" name="Grafik 6" descr="Zistrosenkraut (Cistus) | Wirkung &amp; Wissenswertes | Kraft der Natur – Zimt&amp;Pfeffer">
            <a:extLst>
              <a:ext uri="{FF2B5EF4-FFF2-40B4-BE49-F238E27FC236}">
                <a16:creationId xmlns:a16="http://schemas.microsoft.com/office/drawing/2014/main" id="{B2496CB7-5506-92FA-2F3E-4953A4D2B7D2}"/>
              </a:ext>
            </a:extLst>
          </p:cNvPr>
          <p:cNvPicPr>
            <a:picLocks noChangeAspect="1"/>
          </p:cNvPicPr>
          <p:nvPr/>
        </p:nvPicPr>
        <p:blipFill>
          <a:blip r:embed="rId3"/>
          <a:stretch>
            <a:fillRect/>
          </a:stretch>
        </p:blipFill>
        <p:spPr>
          <a:xfrm>
            <a:off x="6720840" y="1234440"/>
            <a:ext cx="3017520" cy="3017520"/>
          </a:xfrm>
          <a:prstGeom prst="rect">
            <a:avLst/>
          </a:prstGeom>
        </p:spPr>
      </p:pic>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Cistaceae</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Zistrose (Cistus creticus / Cistus incanus) – Teil 1: Botanik &amp; Chemie</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Die polyphenolreichste Heilpflanze Europas und ihr aromatisches Harz «Ladanum»</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29</a:t>
            </a:r>
          </a:p>
        </p:txBody>
      </p:sp>
      <p:sp>
        <p:nvSpPr>
          <p:cNvPr id="15" name="CardBg"/>
          <p:cNvSpPr/>
          <p:nvPr/>
        </p:nvSpPr>
        <p:spPr>
          <a:xfrm>
            <a:off x="411480" y="1234440"/>
            <a:ext cx="6172200" cy="30175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539496" y="1325880"/>
            <a:ext cx="5916168" cy="28346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Herkunft &amp; die 2 medizinischen Hauptarten (PharmaWiki)</a:t>
            </a:r>
          </a:p>
          <a:p>
            <a:pPr>
              <a:spcAft>
                <a:spcPts val="300"/>
              </a:spcAft>
            </a:pPr>
            <a:r>
              <a:rPr sz="1100">
                <a:solidFill>
                  <a:srgbClr val="3B372E"/>
                </a:solidFill>
                <a:latin typeface="Aptos"/>
              </a:rPr>
              <a:t>Die Zistrosen (Gattung Cistus, Familie der Zistrosengewächse / Cistaceae) sind im gesamten Mittelmeerraum und auf den Kanarischen Inseln beheimatet, wo sie als niedrig wachsende, trockenheits- und feuerresistente Sträucher (Pyrophyten) die Macchie prägen. Ihre Blätter ähneln kleinen, leicht gefalteten Salbeiblättern; die fünfzähligen, rosaroten Blüten erinnern mit ihren zarten, charakteristisch «zerknittert» wirkenden Kronblättern an Heckenrosen.</a:t>
            </a:r>
          </a:p>
          <a:p>
            <a:pPr>
              <a:spcAft>
                <a:spcPts val="350"/>
              </a:spcAft>
            </a:pPr>
            <a:r>
              <a:rPr sz="1100" b="1">
                <a:solidFill>
                  <a:srgbClr val="394B2D"/>
                </a:solidFill>
                <a:latin typeface="Aptos"/>
              </a:rPr>
              <a:t>Kretische Zistrose (Cistus creticus L.):</a:t>
            </a:r>
            <a:r>
              <a:rPr sz="1100">
                <a:solidFill>
                  <a:srgbClr val="3B372E"/>
                </a:solidFill>
                <a:latin typeface="Aptos"/>
              </a:rPr>
              <a:t> Bedeutende Wildvorkommen auf Kreta; liefert die Blätter (Cisti folium) und das seit der Antike geschätzte aromatische Harz Ladanum (Labdanum)</a:t>
            </a:r>
          </a:p>
          <a:p>
            <a:pPr>
              <a:spcAft>
                <a:spcPts val="350"/>
              </a:spcAft>
            </a:pPr>
            <a:r>
              <a:rPr sz="1100" b="1">
                <a:solidFill>
                  <a:srgbClr val="394B2D"/>
                </a:solidFill>
                <a:latin typeface="Aptos"/>
              </a:rPr>
              <a:t>Graubehaarte Zistrose (Cistus incanus L.):</a:t>
            </a:r>
            <a:r>
              <a:rPr sz="1100">
                <a:solidFill>
                  <a:srgbClr val="3B372E"/>
                </a:solidFill>
                <a:latin typeface="Aptos"/>
              </a:rPr>
              <a:t> Benannt nach der aschgrauen Sternhaarbehaarung (lat. incanus = aschgrau); liefert das blühende Kraut (Cisti herba)</a:t>
            </a:r>
          </a:p>
        </p:txBody>
      </p:sp>
      <p:sp>
        <p:nvSpPr>
          <p:cNvPr id="17" name="CardBg"/>
          <p:cNvSpPr/>
          <p:nvPr/>
        </p:nvSpPr>
        <p:spPr>
          <a:xfrm>
            <a:off x="411480" y="4389120"/>
            <a:ext cx="9326880" cy="26974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39496" y="4480559"/>
            <a:ext cx="9070848" cy="2514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Phytochemisches Profil: Spitzenreiter an hochmolekularen Polyphenolen</a:t>
            </a:r>
          </a:p>
          <a:p>
            <a:pPr>
              <a:spcAft>
                <a:spcPts val="350"/>
              </a:spcAft>
            </a:pPr>
            <a:r>
              <a:rPr sz="1100">
                <a:solidFill>
                  <a:srgbClr val="3B372E"/>
                </a:solidFill>
                <a:latin typeface="Aptos"/>
              </a:rPr>
              <a:t>Hochkonzentrierte Polyphenole &amp; Gerbstoffe (bis über 25 % der Trockenmasse!): Ellagitannine (Punicalagin, Cornusiin B), galloylierte Flavan-3-ole (Catechin, Gallocatechin, Epigallocatechin) sowie oligomere und polymere Proanthocyanidine – dreimal höheres antioxidatives Potenzial als Grüntee oder Rotwein!</a:t>
            </a:r>
          </a:p>
          <a:p>
            <a:pPr>
              <a:spcAft>
                <a:spcPts val="350"/>
              </a:spcAft>
            </a:pPr>
            <a:r>
              <a:rPr sz="1100" b="1">
                <a:solidFill>
                  <a:srgbClr val="394B2D"/>
                </a:solidFill>
                <a:latin typeface="Aptos"/>
              </a:rPr>
              <a:t>Flavonoide &amp; Phenolcarbonsäuren:</a:t>
            </a:r>
            <a:r>
              <a:rPr sz="1100">
                <a:solidFill>
                  <a:srgbClr val="3B372E"/>
                </a:solidFill>
                <a:latin typeface="Aptos"/>
              </a:rPr>
              <a:t> Myricetin-, Quercetin- und Kaempferol-Glykoside sowie Gallussäure und Ellagsäure → stark radikalbindend, entzündungshemmend und schleimhautschützend</a:t>
            </a:r>
          </a:p>
          <a:p>
            <a:pPr>
              <a:spcAft>
                <a:spcPts val="350"/>
              </a:spcAft>
            </a:pPr>
            <a:r>
              <a:rPr sz="1100" b="1">
                <a:solidFill>
                  <a:srgbClr val="394B2D"/>
                </a:solidFill>
                <a:latin typeface="Aptos"/>
              </a:rPr>
              <a:t>Ätherisches Öl &amp; Harz (Labdan-Diterpene):</a:t>
            </a:r>
            <a:r>
              <a:rPr sz="1100">
                <a:solidFill>
                  <a:srgbClr val="3B372E"/>
                </a:solidFill>
                <a:latin typeface="Aptos"/>
              </a:rPr>
              <a:t> Labdandiol, Manoyloxid, Carvacrol und Monoterpene im Drüsenhaarsekret («Ladanum») → antimikrobiell gegen Bakterien und Candida-Hefen</a:t>
            </a:r>
          </a:p>
          <a:p>
            <a:pPr>
              <a:spcAft>
                <a:spcPts val="350"/>
              </a:spcAft>
            </a:pPr>
            <a:r>
              <a:rPr sz="1100" b="1">
                <a:solidFill>
                  <a:srgbClr val="394B2D"/>
                </a:solidFill>
                <a:latin typeface="Aptos"/>
              </a:rPr>
              <a:t>Traditionelles Einsatzspektrum:</a:t>
            </a:r>
            <a:r>
              <a:rPr sz="1100">
                <a:solidFill>
                  <a:srgbClr val="3B372E"/>
                </a:solidFill>
                <a:latin typeface="Aptos"/>
              </a:rPr>
              <a:t> Innerlich bei viralen und bakteriellen Atemwegsinfekten sowie akuten Durchfallerkrankungen (Gerbstoffwirkung!); äusserlich als Waschungen/Auflagen bei entzündlichen Hauterkrankungen (Neurodermitis, Akne, Wundpflege)</a:t>
            </a:r>
          </a:p>
        </p:txBody>
      </p:sp>
    </p:spTree>
    <p:extLst>
      <p:ext uri="{BB962C8B-B14F-4D97-AF65-F5344CB8AC3E}">
        <p14:creationId xmlns:p14="http://schemas.microsoft.com/office/powerpoint/2010/main" val="201543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4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down)">
                                      <p:cBhvr>
                                        <p:cTn id="17" dur="4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down)">
                                      <p:cBhvr>
                                        <p:cTn id="22" dur="4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xEl>
                                              <p:pRg st="3" end="3"/>
                                            </p:txEl>
                                          </p:spTgt>
                                        </p:tgtEl>
                                        <p:attrNameLst>
                                          <p:attrName>style.visibility</p:attrName>
                                        </p:attrNameLst>
                                      </p:cBhvr>
                                      <p:to>
                                        <p:strVal val="visible"/>
                                      </p:to>
                                    </p:set>
                                    <p:animEffect transition="in" filter="wipe(down)">
                                      <p:cBhvr>
                                        <p:cTn id="27" dur="400"/>
                                        <p:tgtEl>
                                          <p:spTgt spid="1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
                                            <p:txEl>
                                              <p:pRg st="4" end="4"/>
                                            </p:txEl>
                                          </p:spTgt>
                                        </p:tgtEl>
                                        <p:attrNameLst>
                                          <p:attrName>style.visibility</p:attrName>
                                        </p:attrNameLst>
                                      </p:cBhvr>
                                      <p:to>
                                        <p:strVal val="visible"/>
                                      </p:to>
                                    </p:set>
                                    <p:animEffect transition="in" filter="wipe(down)">
                                      <p:cBhvr>
                                        <p:cTn id="32" dur="4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1B7AA61D-D32F-1717-C4AE-918F1181BA72}"/>
            </a:ext>
          </a:extLst>
        </p:cNvPr>
        <p:cNvGrpSpPr/>
        <p:nvPr/>
      </p:nvGrpSpPr>
      <p:grpSpPr>
        <a:xfrm>
          <a:off x="0" y="0"/>
          <a:ext cx="0" cy="0"/>
          <a:chOff x="0" y="0"/>
          <a:chExt cx="0" cy="0"/>
        </a:xfrm>
      </p:grpSpPr>
      <p:pic>
        <p:nvPicPr>
          <p:cNvPr id="7" name="Grafik 6" descr="Zistrosenkraut (Cistus) | Wirkung &amp; Wissenswertes | Kraft der Natur – Zimt&amp;Pfeffer">
            <a:extLst>
              <a:ext uri="{FF2B5EF4-FFF2-40B4-BE49-F238E27FC236}">
                <a16:creationId xmlns:a16="http://schemas.microsoft.com/office/drawing/2014/main" id="{380570E3-D8C3-8468-B04E-DC2321C74C1E}"/>
              </a:ext>
            </a:extLst>
          </p:cNvPr>
          <p:cNvPicPr>
            <a:picLocks noChangeAspect="1"/>
          </p:cNvPicPr>
          <p:nvPr/>
        </p:nvPicPr>
        <p:blipFill>
          <a:blip r:embed="rId3"/>
          <a:stretch>
            <a:fillRect/>
          </a:stretch>
        </p:blipFill>
        <p:spPr>
          <a:xfrm>
            <a:off x="6720840" y="1234440"/>
            <a:ext cx="3017520" cy="2834640"/>
          </a:xfrm>
          <a:prstGeom prst="rect">
            <a:avLst/>
          </a:prstGeom>
        </p:spPr>
      </p:pic>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Wirkmechanismus</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Zistrose (Cistus creticus) – Teil 2: Antiviraler Schutzschild &amp; Praxis</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Physikalisch-mechanische Virusblockade (Entry-Inhibitor) ohne Gefahr einer Resistenzbildung</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30</a:t>
            </a:r>
          </a:p>
        </p:txBody>
      </p:sp>
      <p:pic>
        <p:nvPicPr>
          <p:cNvPr id="15" name="Picture 14" descr="Zistrose_1.jpg"/>
          <p:cNvPicPr>
            <a:picLocks noChangeAspect="1"/>
          </p:cNvPicPr>
          <p:nvPr/>
        </p:nvPicPr>
        <p:blipFill>
          <a:blip r:embed="rId4"/>
          <a:stretch>
            <a:fillRect/>
          </a:stretch>
        </p:blipFill>
        <p:spPr>
          <a:xfrm>
            <a:off x="6720840" y="4206240"/>
            <a:ext cx="3017520" cy="1965960"/>
          </a:xfrm>
          <a:prstGeom prst="rect">
            <a:avLst/>
          </a:prstGeom>
        </p:spPr>
      </p:pic>
      <p:sp>
        <p:nvSpPr>
          <p:cNvPr id="16" name="CardBg"/>
          <p:cNvSpPr/>
          <p:nvPr/>
        </p:nvSpPr>
        <p:spPr>
          <a:xfrm>
            <a:off x="411480" y="1234440"/>
            <a:ext cx="6172200" cy="29718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539496" y="1325880"/>
            <a:ext cx="5916168" cy="2788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Physikalischer Wirkmechanismus (Extrakt CYSTUS052® / PharmaWiki)</a:t>
            </a:r>
          </a:p>
          <a:p>
            <a:pPr>
              <a:spcAft>
                <a:spcPts val="350"/>
              </a:spcAft>
            </a:pPr>
            <a:r>
              <a:rPr sz="1100">
                <a:solidFill>
                  <a:srgbClr val="3B372E"/>
                </a:solidFill>
                <a:latin typeface="Aptos"/>
              </a:rPr>
              <a:t>Unspezifischer Entry-Inhibitor (Eintritts-Hemmer): Die hochmolekularen, polymeren Polyphenole der Zistrose legen sich im Mund- und Rachenraum wie ein Schutzfilm auf die Schleimhaut und vernetzen sich direkt mit den Oberflächenproteinen von Viren (z. B. Hämagglutinin und Neuraminidase von Influenzaviren oder Spike-Proteine)</a:t>
            </a:r>
          </a:p>
          <a:p>
            <a:pPr>
              <a:spcAft>
                <a:spcPts val="350"/>
              </a:spcAft>
            </a:pPr>
            <a:r>
              <a:rPr sz="1100" b="1">
                <a:solidFill>
                  <a:srgbClr val="394B2D"/>
                </a:solidFill>
                <a:latin typeface="Aptos"/>
              </a:rPr>
              <a:t>Verhinderung der Virusadsorption:</a:t>
            </a:r>
            <a:r>
              <a:rPr sz="1100">
                <a:solidFill>
                  <a:srgbClr val="3B372E"/>
                </a:solidFill>
                <a:latin typeface="Aptos"/>
              </a:rPr>
              <a:t> Da die viralen Schlüsselproteine physikalisch «umhüllt» und verklebt werden, können die Viren nicht mehr an die Wirtszellrezeptoren andocken und nicht in die Schleimhautzellen eindringen</a:t>
            </a:r>
          </a:p>
          <a:p>
            <a:pPr>
              <a:spcAft>
                <a:spcPts val="350"/>
              </a:spcAft>
            </a:pPr>
            <a:r>
              <a:rPr sz="1100" b="1">
                <a:solidFill>
                  <a:srgbClr val="394B2D"/>
                </a:solidFill>
                <a:latin typeface="Aptos"/>
              </a:rPr>
              <a:t>Keine Resistenzentwicklung:</a:t>
            </a:r>
            <a:r>
              <a:rPr sz="1100">
                <a:solidFill>
                  <a:srgbClr val="3B372E"/>
                </a:solidFill>
                <a:latin typeface="Aptos"/>
              </a:rPr>
              <a:t> Weil der Mechanismus biophysikalisch-mechanisch (und nicht über ein einzelnes mutierbares Virusenzym) abläuft, entwickeln selbst hochvariable Viren (Influenza A/B, Rhinoviren, RSV, Adenoviren, in vitro auch HIV und Filoviren) keine Resistenzen!</a:t>
            </a:r>
          </a:p>
        </p:txBody>
      </p:sp>
      <p:sp>
        <p:nvSpPr>
          <p:cNvPr id="18" name="CardBg"/>
          <p:cNvSpPr/>
          <p:nvPr/>
        </p:nvSpPr>
        <p:spPr>
          <a:xfrm>
            <a:off x="411480" y="4343400"/>
            <a:ext cx="6172200" cy="27432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LineAnimBox"/>
          <p:cNvSpPr txBox="1"/>
          <p:nvPr/>
        </p:nvSpPr>
        <p:spPr>
          <a:xfrm>
            <a:off x="539496" y="4434840"/>
            <a:ext cx="5916168" cy="2560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Anwendung, Dosierung &amp; Interaktionshinweise</a:t>
            </a:r>
          </a:p>
          <a:p>
            <a:pPr>
              <a:spcAft>
                <a:spcPts val="350"/>
              </a:spcAft>
            </a:pPr>
            <a:r>
              <a:rPr sz="1050">
                <a:solidFill>
                  <a:srgbClr val="3B372E"/>
                </a:solidFill>
                <a:latin typeface="Aptos"/>
              </a:rPr>
              <a:t>Lutschtabletten / Halspastillen (lokale Barriere): Bei erhöhtem Infektrisiko (ÖV, Grossraumbüro, Flugreise) oder ersten Halsschmerzen 3 bis 6× täglich 1–2 Lutschtabletten langsam im Mund zergehen lassen (Standarddosis 3× 2 Tabletten entspricht ca. 123 mg Gesamtpolyphenolen)</a:t>
            </a:r>
          </a:p>
          <a:p>
            <a:pPr>
              <a:spcAft>
                <a:spcPts val="350"/>
              </a:spcAft>
            </a:pPr>
            <a:r>
              <a:rPr sz="1050" b="1">
                <a:solidFill>
                  <a:srgbClr val="394B2D"/>
                </a:solidFill>
                <a:latin typeface="Aptos"/>
              </a:rPr>
              <a:t>Teeaufguss vs. Dekokt (Sud):</a:t>
            </a:r>
            <a:r>
              <a:rPr sz="1050">
                <a:solidFill>
                  <a:srgbClr val="3B372E"/>
                </a:solidFill>
                <a:latin typeface="Aptos"/>
              </a:rPr>
              <a:t> Für die Atemwege 2–3 g Kraut mit 250 ml kochendem Wasser übergiessen (5–10 Min. ziehen lassen); für einen gerbstoffreichen Sud zum Gurgeln oder bei Durchfall/Hautwaschungen 10 g Kraut 5 Min. leicht köcheln lassen</a:t>
            </a:r>
          </a:p>
          <a:p>
            <a:pPr>
              <a:spcAft>
                <a:spcPts val="350"/>
              </a:spcAft>
            </a:pPr>
            <a:r>
              <a:rPr sz="1050" b="1">
                <a:solidFill>
                  <a:srgbClr val="394B2D"/>
                </a:solidFill>
                <a:latin typeface="Aptos"/>
              </a:rPr>
              <a:t>Wichtiger Beratungshinweis (Interaktionen):</a:t>
            </a:r>
            <a:r>
              <a:rPr sz="1050">
                <a:solidFill>
                  <a:srgbClr val="3B372E"/>
                </a:solidFill>
                <a:latin typeface="Aptos"/>
              </a:rPr>
              <a:t> Da Gerbstoffe im Magen-Darm-Trakt Komplexe mit Eisen, Calcium sowie basischen Arzneistoffen bilden und Milchproteine die Polyphenole binden, Zistrosenpräparate stets im Abstand von mind. 1 Stunde zu Medikamenten und Milchprodukten einnehmen!</a:t>
            </a:r>
          </a:p>
        </p:txBody>
      </p:sp>
      <p:sp>
        <p:nvSpPr>
          <p:cNvPr id="20" name="CardBg"/>
          <p:cNvSpPr/>
          <p:nvPr/>
        </p:nvSpPr>
        <p:spPr>
          <a:xfrm>
            <a:off x="6720840" y="6263640"/>
            <a:ext cx="3017520" cy="8229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FliesstextBox"/>
          <p:cNvSpPr txBox="1"/>
          <p:nvPr/>
        </p:nvSpPr>
        <p:spPr>
          <a:xfrm>
            <a:off x="6848855" y="6355079"/>
            <a:ext cx="2761487" cy="640080"/>
          </a:xfrm>
          <a:prstGeom prst="rect">
            <a:avLst/>
          </a:prstGeom>
          <a:noFill/>
        </p:spPr>
        <p:txBody>
          <a:bodyPr wrap="square" lIns="36576" rIns="36576" tIns="18288" bIns="18288">
            <a:spAutoFit/>
          </a:bodyPr>
          <a:lstStyle/>
          <a:p>
            <a:pPr>
              <a:spcAft>
                <a:spcPts val="300"/>
              </a:spcAft>
            </a:pPr>
            <a:r>
              <a:rPr sz="1000">
                <a:solidFill>
                  <a:srgbClr val="3B372E"/>
                </a:solidFill>
                <a:latin typeface="Aptos"/>
              </a:rPr>
              <a:t>Oben: Blühende Cistus creticus · Unten: Geschnittene Droge Cisti herba (PharmaWiki)</a:t>
            </a:r>
          </a:p>
        </p:txBody>
      </p:sp>
    </p:spTree>
    <p:extLst>
      <p:ext uri="{BB962C8B-B14F-4D97-AF65-F5344CB8AC3E}">
        <p14:creationId xmlns:p14="http://schemas.microsoft.com/office/powerpoint/2010/main" val="85084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wipe(down)">
                                      <p:cBhvr>
                                        <p:cTn id="17" dur="400"/>
                                        <p:tgtEl>
                                          <p:spTgt spid="1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wipe(down)">
                                      <p:cBhvr>
                                        <p:cTn id="22" dur="400"/>
                                        <p:tgtEl>
                                          <p:spTgt spid="1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wipe(down)">
                                      <p:cBhvr>
                                        <p:cTn id="27" dur="400"/>
                                        <p:tgtEl>
                                          <p:spTgt spid="1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xEl>
                                              <p:pRg st="3" end="3"/>
                                            </p:txEl>
                                          </p:spTgt>
                                        </p:tgtEl>
                                        <p:attrNameLst>
                                          <p:attrName>style.visibility</p:attrName>
                                        </p:attrNameLst>
                                      </p:cBhvr>
                                      <p:to>
                                        <p:strVal val="visible"/>
                                      </p:to>
                                    </p:set>
                                    <p:animEffect transition="in" filter="wipe(down)">
                                      <p:cBhvr>
                                        <p:cTn id="32" dur="400"/>
                                        <p:tgtEl>
                                          <p:spTgt spid="1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down)">
                                      <p:cBhvr>
                                        <p:cTn id="37" dur="400"/>
                                        <p:tgtEl>
                                          <p:spTgt spid="1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xEl>
                                              <p:pRg st="1" end="1"/>
                                            </p:txEl>
                                          </p:spTgt>
                                        </p:tgtEl>
                                        <p:attrNameLst>
                                          <p:attrName>style.visibility</p:attrName>
                                        </p:attrNameLst>
                                      </p:cBhvr>
                                      <p:to>
                                        <p:strVal val="visible"/>
                                      </p:to>
                                    </p:set>
                                    <p:animEffect transition="in" filter="wipe(down)">
                                      <p:cBhvr>
                                        <p:cTn id="42" dur="400"/>
                                        <p:tgtEl>
                                          <p:spTgt spid="1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9">
                                            <p:txEl>
                                              <p:pRg st="2" end="2"/>
                                            </p:txEl>
                                          </p:spTgt>
                                        </p:tgtEl>
                                        <p:attrNameLst>
                                          <p:attrName>style.visibility</p:attrName>
                                        </p:attrNameLst>
                                      </p:cBhvr>
                                      <p:to>
                                        <p:strVal val="visible"/>
                                      </p:to>
                                    </p:set>
                                    <p:animEffect transition="in" filter="wipe(down)">
                                      <p:cBhvr>
                                        <p:cTn id="47" dur="400"/>
                                        <p:tgtEl>
                                          <p:spTgt spid="19">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9">
                                            <p:txEl>
                                              <p:pRg st="3" end="3"/>
                                            </p:txEl>
                                          </p:spTgt>
                                        </p:tgtEl>
                                        <p:attrNameLst>
                                          <p:attrName>style.visibility</p:attrName>
                                        </p:attrNameLst>
                                      </p:cBhvr>
                                      <p:to>
                                        <p:strVal val="visible"/>
                                      </p:to>
                                    </p:set>
                                    <p:animEffect transition="in" filter="wipe(down)">
                                      <p:cBhvr>
                                        <p:cTn id="52" dur="4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1A470FF6-1EA8-6741-9FFC-D5ED53574DE6}"/>
            </a:ext>
          </a:extLst>
        </p:cNvPr>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Asteraceae</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Einjähriger Beifuss (Artemisia annua L.) – «Qinghao»</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Von der 2'000-jährigen TCM-Fieberpflanze zum Medizin-Nobelpreis (Tu Youyou 2015)</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31</a:t>
            </a:r>
          </a:p>
        </p:txBody>
      </p:sp>
      <p:pic>
        <p:nvPicPr>
          <p:cNvPr id="9" name="Picture 8" descr="Einjaehriger_Beifuss.jpg"/>
          <p:cNvPicPr>
            <a:picLocks noChangeAspect="1"/>
          </p:cNvPicPr>
          <p:nvPr/>
        </p:nvPicPr>
        <p:blipFill>
          <a:blip r:embed="rId4"/>
          <a:stretch>
            <a:fillRect/>
          </a:stretch>
        </p:blipFill>
        <p:spPr>
          <a:xfrm>
            <a:off x="6720840" y="1234440"/>
            <a:ext cx="3017520" cy="4023360"/>
          </a:xfrm>
          <a:prstGeom prst="rect">
            <a:avLst/>
          </a:prstGeom>
        </p:spPr>
      </p:pic>
      <p:sp>
        <p:nvSpPr>
          <p:cNvPr id="10" name="CardBg"/>
          <p:cNvSpPr/>
          <p:nvPr/>
        </p:nvSpPr>
        <p:spPr>
          <a:xfrm>
            <a:off x="411480" y="1234440"/>
            <a:ext cx="6172200" cy="27432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LineAnimBox"/>
          <p:cNvSpPr txBox="1"/>
          <p:nvPr/>
        </p:nvSpPr>
        <p:spPr>
          <a:xfrm>
            <a:off x="539496" y="1325880"/>
            <a:ext cx="5916168" cy="2560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Geschichte &amp; Arten-Abgrenzung (PharmaWiki / DocCheck)</a:t>
            </a:r>
          </a:p>
          <a:p>
            <a:pPr>
              <a:spcAft>
                <a:spcPts val="350"/>
              </a:spcAft>
            </a:pPr>
            <a:r>
              <a:rPr sz="1100" b="1">
                <a:solidFill>
                  <a:srgbClr val="394B2D"/>
                </a:solidFill>
                <a:latin typeface="Aptos"/>
              </a:rPr>
              <a:t>Stammpflanze &amp; Familie:</a:t>
            </a:r>
            <a:r>
              <a:rPr sz="1100">
                <a:solidFill>
                  <a:srgbClr val="3B372E"/>
                </a:solidFill>
                <a:latin typeface="Aptos"/>
              </a:rPr>
              <a:t> Artemisia annua L. (Einjähriger Beifuss), Familie der Korbblütler (Asteraceae); einjährige, intensiv aromatisch duftende Krautpflanze mit doppelt bis dreifach gefiederten, farnartigen Blättern (Wuchshöhe bis 2 m)</a:t>
            </a:r>
          </a:p>
          <a:p>
            <a:pPr>
              <a:spcAft>
                <a:spcPts val="350"/>
              </a:spcAft>
            </a:pPr>
            <a:r>
              <a:rPr sz="1100" b="1">
                <a:solidFill>
                  <a:srgbClr val="394B2D"/>
                </a:solidFill>
                <a:latin typeface="Aptos"/>
              </a:rPr>
              <a:t>Wichtige botanische Abgrenzung:</a:t>
            </a:r>
            <a:r>
              <a:rPr sz="1100">
                <a:solidFill>
                  <a:srgbClr val="3B372E"/>
                </a:solidFill>
                <a:latin typeface="Aptos"/>
              </a:rPr>
              <a:t> Nicht verwechseln mit dem einheimischen Gemeinen Beifuss (Artemisia vulgaris L., Küchengewürz/Bittermittel) oder dem Wermut (Artemisia absinthium L., enthält neurotoxisches Thujon – A. annua ist nahezu thujonfrei!)</a:t>
            </a:r>
          </a:p>
          <a:p>
            <a:pPr>
              <a:spcAft>
                <a:spcPts val="350"/>
              </a:spcAft>
            </a:pPr>
            <a:r>
              <a:rPr sz="1100" b="1">
                <a:solidFill>
                  <a:srgbClr val="394B2D"/>
                </a:solidFill>
                <a:latin typeface="Aptos"/>
              </a:rPr>
              <a:t>Medizingeschichte &amp; Nobelpreis 2015:</a:t>
            </a:r>
            <a:r>
              <a:rPr sz="1100">
                <a:solidFill>
                  <a:srgbClr val="3B372E"/>
                </a:solidFill>
                <a:latin typeface="Aptos"/>
              </a:rPr>
              <a:t> In der Traditionellen Chinesischen Medizin (TCM) seit über 2'000 Jahren als «Qinghao» (Ge Hong, 340 n. Chr.: Kaltmazeration des frischen Krauts!) gegen Fieber und «Wechselfieber» (Malaria) beschrieben; 1972 isolierte Prof. Tu Youyou daraus den Wirkstoff Artemisinin (Medizin-Nobelpreis 2015)</a:t>
            </a:r>
          </a:p>
        </p:txBody>
      </p:sp>
      <p:sp>
        <p:nvSpPr>
          <p:cNvPr id="12" name="CardBg"/>
          <p:cNvSpPr/>
          <p:nvPr/>
        </p:nvSpPr>
        <p:spPr>
          <a:xfrm>
            <a:off x="411480" y="4114800"/>
            <a:ext cx="6172200" cy="29718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539496" y="4206240"/>
            <a:ext cx="5916168" cy="2788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Inhaltsstoffe, Wirkmechanismus &amp; Galenische Besonderheit</a:t>
            </a:r>
          </a:p>
          <a:p>
            <a:pPr>
              <a:spcAft>
                <a:spcPts val="350"/>
              </a:spcAft>
            </a:pPr>
            <a:r>
              <a:rPr sz="1050">
                <a:solidFill>
                  <a:srgbClr val="3B372E"/>
                </a:solidFill>
                <a:latin typeface="Aptos"/>
              </a:rPr>
              <a:t>Leitwirkstoff Artemisinin (0,1–1,5 % in Artemisiae annuae herba): Einzigartiges Sesquiterpenlacton mit einer intramolekularen Endoperoxid-Brücke (-O-O-). In Gegenwart von hohen Eisen(II)-Konzentrationen (wie in Plasmodien oder entzündlich veränderten/infizierten Zellen) wird diese Peroxidbrücke gespalten und bildet hochreaktive Radikale</a:t>
            </a:r>
          </a:p>
          <a:p>
            <a:pPr>
              <a:spcAft>
                <a:spcPts val="350"/>
              </a:spcAft>
            </a:pPr>
            <a:r>
              <a:rPr sz="1050">
                <a:solidFill>
                  <a:srgbClr val="3B372E"/>
                </a:solidFill>
                <a:latin typeface="Aptos"/>
              </a:rPr>
              <a:t>Synergistische Begleitstoffe (über 600 Sekundärstoffe): Polymethoxylierte Flavonoide (Casticin, Artemetin, Quercetin, Luteolin), Cumarine (Scopoletin) sowie ätherisches Öl (Artemisiaketon, 1,8-Cineol, Kampfer) → wirken immunmodulierend, antiphlogistisch (Hemmung von NF-κB, IL-6, TNF-α), antibakteriell und antiviral</a:t>
            </a:r>
          </a:p>
          <a:p>
            <a:pPr>
              <a:spcAft>
                <a:spcPts val="350"/>
              </a:spcAft>
            </a:pPr>
            <a:r>
              <a:rPr sz="1050" b="1">
                <a:solidFill>
                  <a:srgbClr val="394B2D"/>
                </a:solidFill>
                <a:latin typeface="Aptos"/>
              </a:rPr>
              <a:t>Galenik-Wissen für die Praxis:</a:t>
            </a:r>
            <a:r>
              <a:rPr sz="1050">
                <a:solidFill>
                  <a:srgbClr val="3B372E"/>
                </a:solidFill>
                <a:latin typeface="Aptos"/>
              </a:rPr>
              <a:t> Artemisinin selbst ist sehr schlecht wasserlöslich und hitzeempfindlich! In einem heissen Teeaufguss lösen sich primär die Flavonoide (welche allerdings die Resorption von Spuren an Artemisinin um das Mehrfache steigern). Für das volle Spektrum werden schonend getrocknetes Blattpulver, Kalt-/Lauwarm-Auszüge oder standardisierte Extrakte genutzt</a:t>
            </a:r>
          </a:p>
        </p:txBody>
      </p:sp>
      <p:sp>
        <p:nvSpPr>
          <p:cNvPr id="14" name="CardBg"/>
          <p:cNvSpPr/>
          <p:nvPr/>
        </p:nvSpPr>
        <p:spPr>
          <a:xfrm>
            <a:off x="6720840" y="5394960"/>
            <a:ext cx="3017520" cy="16916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6848855" y="5486400"/>
            <a:ext cx="2761487" cy="150876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Sicherheit &amp; Regulatorik</a:t>
            </a:r>
          </a:p>
          <a:p>
            <a:pPr>
              <a:spcAft>
                <a:spcPts val="350"/>
              </a:spcAft>
            </a:pPr>
            <a:r>
              <a:rPr sz="1000" b="1">
                <a:solidFill>
                  <a:srgbClr val="394B2D"/>
                </a:solidFill>
                <a:latin typeface="Aptos"/>
              </a:rPr>
              <a:t>Rechtlicher Status (EU/CH):</a:t>
            </a:r>
            <a:r>
              <a:rPr sz="1000">
                <a:solidFill>
                  <a:srgbClr val="3B372E"/>
                </a:solidFill>
                <a:latin typeface="Aptos"/>
              </a:rPr>
              <a:t> Als Novel Food eingestuft; Artemisinin-Derivate (Artesunat, Artemether) sind verschreibungspflichtige Malaria-Arzneimittel (ACT)</a:t>
            </a:r>
          </a:p>
          <a:p>
            <a:pPr>
              <a:spcAft>
                <a:spcPts val="350"/>
              </a:spcAft>
            </a:pPr>
            <a:r>
              <a:rPr sz="1000" b="1">
                <a:solidFill>
                  <a:srgbClr val="394B2D"/>
                </a:solidFill>
                <a:latin typeface="Aptos"/>
              </a:rPr>
              <a:t>Nebenwirkungen &amp; KI:</a:t>
            </a:r>
            <a:r>
              <a:rPr sz="1000">
                <a:solidFill>
                  <a:srgbClr val="3B372E"/>
                </a:solidFill>
                <a:latin typeface="Aptos"/>
              </a:rPr>
              <a:t> Gelegentlich gastrointestinale Beschwerden; Kontraindikation bei Korbblütler-Allergie und in der Schwangerschaft</a:t>
            </a:r>
          </a:p>
        </p:txBody>
      </p:sp>
    </p:spTree>
    <p:extLst>
      <p:ext uri="{BB962C8B-B14F-4D97-AF65-F5344CB8AC3E}">
        <p14:creationId xmlns:p14="http://schemas.microsoft.com/office/powerpoint/2010/main" val="410415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down)">
                                      <p:cBhvr>
                                        <p:cTn id="12" dur="4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down)">
                                      <p:cBhvr>
                                        <p:cTn id="17" dur="4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down)">
                                      <p:cBhvr>
                                        <p:cTn id="22" dur="4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wipe(down)">
                                      <p:cBhvr>
                                        <p:cTn id="27" dur="400"/>
                                        <p:tgtEl>
                                          <p:spTgt spid="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down)">
                                      <p:cBhvr>
                                        <p:cTn id="32" dur="4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xEl>
                                              <p:pRg st="1" end="1"/>
                                            </p:txEl>
                                          </p:spTgt>
                                        </p:tgtEl>
                                        <p:attrNameLst>
                                          <p:attrName>style.visibility</p:attrName>
                                        </p:attrNameLst>
                                      </p:cBhvr>
                                      <p:to>
                                        <p:strVal val="visible"/>
                                      </p:to>
                                    </p:set>
                                    <p:animEffect transition="in" filter="wipe(down)">
                                      <p:cBhvr>
                                        <p:cTn id="37" dur="400"/>
                                        <p:tgtEl>
                                          <p:spTgt spid="1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3">
                                            <p:txEl>
                                              <p:pRg st="2" end="2"/>
                                            </p:txEl>
                                          </p:spTgt>
                                        </p:tgtEl>
                                        <p:attrNameLst>
                                          <p:attrName>style.visibility</p:attrName>
                                        </p:attrNameLst>
                                      </p:cBhvr>
                                      <p:to>
                                        <p:strVal val="visible"/>
                                      </p:to>
                                    </p:set>
                                    <p:animEffect transition="in" filter="wipe(down)">
                                      <p:cBhvr>
                                        <p:cTn id="42" dur="400"/>
                                        <p:tgtEl>
                                          <p:spTgt spid="1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3">
                                            <p:txEl>
                                              <p:pRg st="3" end="3"/>
                                            </p:txEl>
                                          </p:spTgt>
                                        </p:tgtEl>
                                        <p:attrNameLst>
                                          <p:attrName>style.visibility</p:attrName>
                                        </p:attrNameLst>
                                      </p:cBhvr>
                                      <p:to>
                                        <p:strVal val="visible"/>
                                      </p:to>
                                    </p:set>
                                    <p:animEffect transition="in" filter="wipe(down)">
                                      <p:cBhvr>
                                        <p:cTn id="47" dur="400"/>
                                        <p:tgtEl>
                                          <p:spTgt spid="1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5">
                                            <p:txEl>
                                              <p:pRg st="0" end="0"/>
                                            </p:txEl>
                                          </p:spTgt>
                                        </p:tgtEl>
                                        <p:attrNameLst>
                                          <p:attrName>style.visibility</p:attrName>
                                        </p:attrNameLst>
                                      </p:cBhvr>
                                      <p:to>
                                        <p:strVal val="visible"/>
                                      </p:to>
                                    </p:set>
                                    <p:animEffect transition="in" filter="wipe(down)">
                                      <p:cBhvr>
                                        <p:cTn id="52" dur="400"/>
                                        <p:tgtEl>
                                          <p:spTgt spid="15">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5">
                                            <p:txEl>
                                              <p:pRg st="1" end="1"/>
                                            </p:txEl>
                                          </p:spTgt>
                                        </p:tgtEl>
                                        <p:attrNameLst>
                                          <p:attrName>style.visibility</p:attrName>
                                        </p:attrNameLst>
                                      </p:cBhvr>
                                      <p:to>
                                        <p:strVal val="visible"/>
                                      </p:to>
                                    </p:set>
                                    <p:animEffect transition="in" filter="wipe(down)">
                                      <p:cBhvr>
                                        <p:cTn id="57" dur="400"/>
                                        <p:tgtEl>
                                          <p:spTgt spid="15">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5">
                                            <p:txEl>
                                              <p:pRg st="2" end="2"/>
                                            </p:txEl>
                                          </p:spTgt>
                                        </p:tgtEl>
                                        <p:attrNameLst>
                                          <p:attrName>style.visibility</p:attrName>
                                        </p:attrNameLst>
                                      </p:cBhvr>
                                      <p:to>
                                        <p:strVal val="visible"/>
                                      </p:to>
                                    </p:set>
                                    <p:animEffect transition="in" filter="wipe(down)">
                                      <p:cBhvr>
                                        <p:cTn id="62" dur="4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build="p"/>
      <p:bldP spid="1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13"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Zingiberaceae</a:t>
            </a:r>
          </a:p>
        </p:txBody>
      </p:sp>
      <p:sp>
        <p:nvSpPr>
          <p:cNvPr id="15"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Ingwer (Zingiber officinale Roscoe) – Arzneipflanze des Jahres 2026</a:t>
            </a:r>
          </a:p>
        </p:txBody>
      </p:sp>
      <p:sp>
        <p:nvSpPr>
          <p:cNvPr id="16"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Wärmendes Rhizom mit dualer COX/LOX-Hemmung, TRPV1-Aktivierung und starker Antiemese</a:t>
            </a:r>
          </a:p>
        </p:txBody>
      </p:sp>
      <p:sp>
        <p:nvSpPr>
          <p:cNvPr id="17"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9"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32</a:t>
            </a:r>
          </a:p>
        </p:txBody>
      </p:sp>
      <p:pic>
        <p:nvPicPr>
          <p:cNvPr id="20" name="Picture 19" descr="Ingwer_1.jpg"/>
          <p:cNvPicPr>
            <a:picLocks noChangeAspect="1"/>
          </p:cNvPicPr>
          <p:nvPr/>
        </p:nvPicPr>
        <p:blipFill>
          <a:blip r:embed="rId3"/>
          <a:stretch>
            <a:fillRect/>
          </a:stretch>
        </p:blipFill>
        <p:spPr>
          <a:xfrm>
            <a:off x="6720840" y="1234440"/>
            <a:ext cx="3017520" cy="2011680"/>
          </a:xfrm>
          <a:prstGeom prst="rect">
            <a:avLst/>
          </a:prstGeom>
        </p:spPr>
      </p:pic>
      <p:pic>
        <p:nvPicPr>
          <p:cNvPr id="21" name="Picture 20" descr="Ingwer_D1.jpg"/>
          <p:cNvPicPr>
            <a:picLocks noChangeAspect="1"/>
          </p:cNvPicPr>
          <p:nvPr/>
        </p:nvPicPr>
        <p:blipFill>
          <a:blip r:embed="rId4"/>
          <a:stretch>
            <a:fillRect/>
          </a:stretch>
        </p:blipFill>
        <p:spPr>
          <a:xfrm>
            <a:off x="6720840" y="3383280"/>
            <a:ext cx="3017520" cy="2011680"/>
          </a:xfrm>
          <a:prstGeom prst="rect">
            <a:avLst/>
          </a:prstGeom>
        </p:spPr>
      </p:pic>
      <p:sp>
        <p:nvSpPr>
          <p:cNvPr id="22" name="CardBg"/>
          <p:cNvSpPr/>
          <p:nvPr/>
        </p:nvSpPr>
        <p:spPr>
          <a:xfrm>
            <a:off x="411480" y="1234440"/>
            <a:ext cx="6172200" cy="28803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LineAnimBox"/>
          <p:cNvSpPr txBox="1"/>
          <p:nvPr/>
        </p:nvSpPr>
        <p:spPr>
          <a:xfrm>
            <a:off x="539496" y="1325880"/>
            <a:ext cx="591616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Etymologie &amp; das Oleoresin-Wirkstoffprofil (PharmaWiki / DocCheck)</a:t>
            </a:r>
          </a:p>
          <a:p>
            <a:pPr>
              <a:spcAft>
                <a:spcPts val="350"/>
              </a:spcAft>
            </a:pPr>
            <a:r>
              <a:rPr sz="1080" b="1">
                <a:solidFill>
                  <a:srgbClr val="394B2D"/>
                </a:solidFill>
                <a:latin typeface="Aptos"/>
              </a:rPr>
              <a:t>Stammpflanze &amp; Arzneidroge:</a:t>
            </a:r>
            <a:r>
              <a:rPr sz="1080">
                <a:solidFill>
                  <a:srgbClr val="3B372E"/>
                </a:solidFill>
                <a:latin typeface="Aptos"/>
              </a:rPr>
              <a:t> Zingiber officinale Roscoe (Familie der Ingwergewächse / Zingiberaceae, wie auch Kurkuma und Kardamom); verwendet wird der geschälte oder ungeschälte Wurzelstock (Zingiberis rhizoma Ph.Eur.). Der Name stammt vom Sanskrit-Wort śṛṅgavera («geweihförmig»)</a:t>
            </a:r>
          </a:p>
          <a:p>
            <a:pPr>
              <a:spcAft>
                <a:spcPts val="350"/>
              </a:spcAft>
            </a:pPr>
            <a:r>
              <a:rPr sz="1080">
                <a:solidFill>
                  <a:srgbClr val="3B372E"/>
                </a:solidFill>
                <a:latin typeface="Aptos"/>
              </a:rPr>
              <a:t>Ätherisches Ingweröl (1,5–3 %, Zingiberis aetheroleum): Sesquiterpene wie (-)-Zingiberen, β-Bisabolen, β-Sesquiphellandren und ar-Curcumen (verleihen das typische, zitronig-balsamische Aroma)</a:t>
            </a:r>
          </a:p>
          <a:p>
            <a:pPr>
              <a:spcAft>
                <a:spcPts val="350"/>
              </a:spcAft>
            </a:pPr>
            <a:r>
              <a:rPr sz="1080">
                <a:solidFill>
                  <a:srgbClr val="3B372E"/>
                </a:solidFill>
                <a:latin typeface="Aptos"/>
              </a:rPr>
              <a:t>Nicht-flüchtige Scharfstoffe (Arylalkanone im Oleoresin): Im frischen Rhizom dominieren [6]-, [8]- und [10]-Gingerol. Beim Trocknen, Lagern oder Erhitzen entsteht daraus durch Wasserabspaltung (Dehydratisierung) [6]-Shogaol – dieses ist rund doppelt so scharf sowie pharmakologisch noch stärker antiphlogistisch und antitussiv wirksam!</a:t>
            </a:r>
          </a:p>
        </p:txBody>
      </p:sp>
      <p:sp>
        <p:nvSpPr>
          <p:cNvPr id="24" name="CardBg"/>
          <p:cNvSpPr/>
          <p:nvPr/>
        </p:nvSpPr>
        <p:spPr>
          <a:xfrm>
            <a:off x="411480" y="4251960"/>
            <a:ext cx="6172200" cy="28346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LineAnimBox"/>
          <p:cNvSpPr txBox="1"/>
          <p:nvPr/>
        </p:nvSpPr>
        <p:spPr>
          <a:xfrm>
            <a:off x="539496" y="4343400"/>
            <a:ext cx="5916168"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Pharmakologische Wirkmechanismen &amp; Indikationen</a:t>
            </a:r>
          </a:p>
          <a:p>
            <a:pPr>
              <a:spcAft>
                <a:spcPts val="350"/>
              </a:spcAft>
            </a:pPr>
            <a:r>
              <a:rPr sz="1050">
                <a:solidFill>
                  <a:srgbClr val="3B372E"/>
                </a:solidFill>
                <a:latin typeface="Aptos"/>
              </a:rPr>
              <a:t>Entzündungshemmend &amp; analgetisch (dualer Mechanismus): Gingerole und Shogaole hemmen sowohl die Cyclooxygenase-2 (COX-2 → Prostaglandine ↓) als auch die 5-Lipoxygenase (5-LOX → Leukotriene ↓) ohne die Magenschleimhaut wie NSAR zu schädigen</a:t>
            </a:r>
          </a:p>
          <a:p>
            <a:pPr>
              <a:spcAft>
                <a:spcPts val="350"/>
              </a:spcAft>
            </a:pPr>
            <a:r>
              <a:rPr sz="1050" b="1">
                <a:solidFill>
                  <a:srgbClr val="394B2D"/>
                </a:solidFill>
                <a:latin typeface="Aptos"/>
              </a:rPr>
              <a:t>Diaphoretisch &amp; durchwärmend:</a:t>
            </a:r>
            <a:r>
              <a:rPr sz="1050">
                <a:solidFill>
                  <a:srgbClr val="3B372E"/>
                </a:solidFill>
                <a:latin typeface="Aptos"/>
              </a:rPr>
              <a:t> Aktiviert die vanilloiden Wärmerezeptoren (TRPV1) in Schleimhaut und Gefässen → fördert die periphere Durchblutung bei Frösteln und beginnendem grippalem Infekt</a:t>
            </a:r>
          </a:p>
          <a:p>
            <a:pPr>
              <a:spcAft>
                <a:spcPts val="350"/>
              </a:spcAft>
            </a:pPr>
            <a:r>
              <a:rPr sz="1050" b="1">
                <a:solidFill>
                  <a:srgbClr val="394B2D"/>
                </a:solidFill>
                <a:latin typeface="Aptos"/>
              </a:rPr>
              <a:t>Direkt antiviral &amp; sekretolytisch:</a:t>
            </a:r>
            <a:r>
              <a:rPr sz="1050">
                <a:solidFill>
                  <a:srgbClr val="3B372E"/>
                </a:solidFill>
                <a:latin typeface="Aptos"/>
              </a:rPr>
              <a:t> Frischer Ingwer hemmt in Studien die Anheftung des Respiratorischen Synzytial-Virus (RSV) an das Atemwegsepithel und wirkt krampflösend auf die Bronchien</a:t>
            </a:r>
          </a:p>
          <a:p>
            <a:pPr>
              <a:spcAft>
                <a:spcPts val="350"/>
              </a:spcAft>
            </a:pPr>
            <a:r>
              <a:rPr sz="1050" b="1">
                <a:solidFill>
                  <a:srgbClr val="394B2D"/>
                </a:solidFill>
                <a:latin typeface="Aptos"/>
              </a:rPr>
              <a:t>Antiemetisch &amp; prokinetisch (HMPC-Indikation):</a:t>
            </a:r>
            <a:r>
              <a:rPr sz="1050">
                <a:solidFill>
                  <a:srgbClr val="3B372E"/>
                </a:solidFill>
                <a:latin typeface="Aptos"/>
              </a:rPr>
              <a:t> Kompetitiver Antagonist am serotonergen 5-HT3-Rezeptor im Darm und Brechzentrum → hochwirksam bei Reisekrankheit (Kinetosen), Übelkeit und Dyspepsie (Tagesdosis: 2–4 g Droge bzw. 500–2'000 mg Pulver)</a:t>
            </a:r>
          </a:p>
        </p:txBody>
      </p:sp>
      <p:sp>
        <p:nvSpPr>
          <p:cNvPr id="26" name="CardBg"/>
          <p:cNvSpPr/>
          <p:nvPr/>
        </p:nvSpPr>
        <p:spPr>
          <a:xfrm>
            <a:off x="6720840" y="5486400"/>
            <a:ext cx="3017520" cy="16002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LineAnimBox"/>
          <p:cNvSpPr txBox="1"/>
          <p:nvPr/>
        </p:nvSpPr>
        <p:spPr>
          <a:xfrm>
            <a:off x="6848855" y="5577840"/>
            <a:ext cx="2761487" cy="141732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Kontraindikationen &amp; Cave</a:t>
            </a:r>
          </a:p>
          <a:p>
            <a:pPr>
              <a:spcAft>
                <a:spcPts val="350"/>
              </a:spcAft>
            </a:pPr>
            <a:r>
              <a:rPr sz="1000" b="1">
                <a:solidFill>
                  <a:srgbClr val="394B2D"/>
                </a:solidFill>
                <a:latin typeface="Aptos"/>
              </a:rPr>
              <a:t>Gallensteinleiden (Cholelithiasis):</a:t>
            </a:r>
            <a:r>
              <a:rPr sz="1000">
                <a:solidFill>
                  <a:srgbClr val="3B372E"/>
                </a:solidFill>
                <a:latin typeface="Aptos"/>
              </a:rPr>
              <a:t> Stark cholagog (regt Gallenfluss &amp; Gallenblasenkontraktion an → Kolikgefahr!)</a:t>
            </a:r>
          </a:p>
          <a:p>
            <a:pPr>
              <a:spcAft>
                <a:spcPts val="350"/>
              </a:spcAft>
            </a:pPr>
            <a:r>
              <a:rPr sz="1000">
                <a:solidFill>
                  <a:srgbClr val="3B372E"/>
                </a:solidFill>
                <a:latin typeface="Aptos"/>
              </a:rPr>
              <a:t>Kinder &lt; 6 Jahren (Schärfe)</a:t>
            </a:r>
          </a:p>
          <a:p>
            <a:pPr>
              <a:spcAft>
                <a:spcPts val="350"/>
              </a:spcAft>
            </a:pPr>
            <a:r>
              <a:rPr sz="1000" b="1">
                <a:solidFill>
                  <a:srgbClr val="394B2D"/>
                </a:solidFill>
                <a:latin typeface="Aptos"/>
              </a:rPr>
              <a:t>Hohe Dosen:</a:t>
            </a:r>
            <a:r>
              <a:rPr sz="1000">
                <a:solidFill>
                  <a:srgbClr val="3B372E"/>
                </a:solidFill>
                <a:latin typeface="Aptos"/>
              </a:rPr>
              <a:t> Vorsicht bei Antikoagulation (Thromboxan-Hemmung) &amp; empfindlichem Magen</a:t>
            </a:r>
          </a:p>
        </p:txBody>
      </p:sp>
    </p:spTree>
    <p:extLst>
      <p:ext uri="{BB962C8B-B14F-4D97-AF65-F5344CB8AC3E}">
        <p14:creationId xmlns:p14="http://schemas.microsoft.com/office/powerpoint/2010/main" val="221692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wipe(down)">
                                      <p:cBhvr>
                                        <p:cTn id="17" dur="4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wipe(down)">
                                      <p:cBhvr>
                                        <p:cTn id="22" dur="400"/>
                                        <p:tgtEl>
                                          <p:spTgt spid="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animEffect transition="in" filter="wipe(down)">
                                      <p:cBhvr>
                                        <p:cTn id="27" dur="400"/>
                                        <p:tgtEl>
                                          <p:spTgt spid="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3">
                                            <p:txEl>
                                              <p:pRg st="3" end="3"/>
                                            </p:txEl>
                                          </p:spTgt>
                                        </p:tgtEl>
                                        <p:attrNameLst>
                                          <p:attrName>style.visibility</p:attrName>
                                        </p:attrNameLst>
                                      </p:cBhvr>
                                      <p:to>
                                        <p:strVal val="visible"/>
                                      </p:to>
                                    </p:set>
                                    <p:animEffect transition="in" filter="wipe(down)">
                                      <p:cBhvr>
                                        <p:cTn id="32" dur="400"/>
                                        <p:tgtEl>
                                          <p:spTgt spid="2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5">
                                            <p:txEl>
                                              <p:pRg st="0" end="0"/>
                                            </p:txEl>
                                          </p:spTgt>
                                        </p:tgtEl>
                                        <p:attrNameLst>
                                          <p:attrName>style.visibility</p:attrName>
                                        </p:attrNameLst>
                                      </p:cBhvr>
                                      <p:to>
                                        <p:strVal val="visible"/>
                                      </p:to>
                                    </p:set>
                                    <p:animEffect transition="in" filter="wipe(down)">
                                      <p:cBhvr>
                                        <p:cTn id="37" dur="400"/>
                                        <p:tgtEl>
                                          <p:spTgt spid="2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5">
                                            <p:txEl>
                                              <p:pRg st="1" end="1"/>
                                            </p:txEl>
                                          </p:spTgt>
                                        </p:tgtEl>
                                        <p:attrNameLst>
                                          <p:attrName>style.visibility</p:attrName>
                                        </p:attrNameLst>
                                      </p:cBhvr>
                                      <p:to>
                                        <p:strVal val="visible"/>
                                      </p:to>
                                    </p:set>
                                    <p:animEffect transition="in" filter="wipe(down)">
                                      <p:cBhvr>
                                        <p:cTn id="42" dur="400"/>
                                        <p:tgtEl>
                                          <p:spTgt spid="25">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5">
                                            <p:txEl>
                                              <p:pRg st="2" end="2"/>
                                            </p:txEl>
                                          </p:spTgt>
                                        </p:tgtEl>
                                        <p:attrNameLst>
                                          <p:attrName>style.visibility</p:attrName>
                                        </p:attrNameLst>
                                      </p:cBhvr>
                                      <p:to>
                                        <p:strVal val="visible"/>
                                      </p:to>
                                    </p:set>
                                    <p:animEffect transition="in" filter="wipe(down)">
                                      <p:cBhvr>
                                        <p:cTn id="47" dur="400"/>
                                        <p:tgtEl>
                                          <p:spTgt spid="25">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5">
                                            <p:txEl>
                                              <p:pRg st="3" end="3"/>
                                            </p:txEl>
                                          </p:spTgt>
                                        </p:tgtEl>
                                        <p:attrNameLst>
                                          <p:attrName>style.visibility</p:attrName>
                                        </p:attrNameLst>
                                      </p:cBhvr>
                                      <p:to>
                                        <p:strVal val="visible"/>
                                      </p:to>
                                    </p:set>
                                    <p:animEffect transition="in" filter="wipe(down)">
                                      <p:cBhvr>
                                        <p:cTn id="52" dur="400"/>
                                        <p:tgtEl>
                                          <p:spTgt spid="25">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5">
                                            <p:txEl>
                                              <p:pRg st="4" end="4"/>
                                            </p:txEl>
                                          </p:spTgt>
                                        </p:tgtEl>
                                        <p:attrNameLst>
                                          <p:attrName>style.visibility</p:attrName>
                                        </p:attrNameLst>
                                      </p:cBhvr>
                                      <p:to>
                                        <p:strVal val="visible"/>
                                      </p:to>
                                    </p:set>
                                    <p:animEffect transition="in" filter="wipe(down)">
                                      <p:cBhvr>
                                        <p:cTn id="57" dur="400"/>
                                        <p:tgtEl>
                                          <p:spTgt spid="25">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7">
                                            <p:txEl>
                                              <p:pRg st="0" end="0"/>
                                            </p:txEl>
                                          </p:spTgt>
                                        </p:tgtEl>
                                        <p:attrNameLst>
                                          <p:attrName>style.visibility</p:attrName>
                                        </p:attrNameLst>
                                      </p:cBhvr>
                                      <p:to>
                                        <p:strVal val="visible"/>
                                      </p:to>
                                    </p:set>
                                    <p:animEffect transition="in" filter="wipe(down)">
                                      <p:cBhvr>
                                        <p:cTn id="62" dur="400"/>
                                        <p:tgtEl>
                                          <p:spTgt spid="27">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7">
                                            <p:txEl>
                                              <p:pRg st="1" end="1"/>
                                            </p:txEl>
                                          </p:spTgt>
                                        </p:tgtEl>
                                        <p:attrNameLst>
                                          <p:attrName>style.visibility</p:attrName>
                                        </p:attrNameLst>
                                      </p:cBhvr>
                                      <p:to>
                                        <p:strVal val="visible"/>
                                      </p:to>
                                    </p:set>
                                    <p:animEffect transition="in" filter="wipe(down)">
                                      <p:cBhvr>
                                        <p:cTn id="67" dur="400"/>
                                        <p:tgtEl>
                                          <p:spTgt spid="27">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7">
                                            <p:txEl>
                                              <p:pRg st="2" end="2"/>
                                            </p:txEl>
                                          </p:spTgt>
                                        </p:tgtEl>
                                        <p:attrNameLst>
                                          <p:attrName>style.visibility</p:attrName>
                                        </p:attrNameLst>
                                      </p:cBhvr>
                                      <p:to>
                                        <p:strVal val="visible"/>
                                      </p:to>
                                    </p:set>
                                    <p:animEffect transition="in" filter="wipe(down)">
                                      <p:cBhvr>
                                        <p:cTn id="72" dur="400"/>
                                        <p:tgtEl>
                                          <p:spTgt spid="27">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7">
                                            <p:txEl>
                                              <p:pRg st="3" end="3"/>
                                            </p:txEl>
                                          </p:spTgt>
                                        </p:tgtEl>
                                        <p:attrNameLst>
                                          <p:attrName>style.visibility</p:attrName>
                                        </p:attrNameLst>
                                      </p:cBhvr>
                                      <p:to>
                                        <p:strVal val="visible"/>
                                      </p:to>
                                    </p:set>
                                    <p:animEffect transition="in" filter="wipe(down)">
                                      <p:cBhvr>
                                        <p:cTn id="77" dur="400"/>
                                        <p:tgtEl>
                                          <p:spTgt spid="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5" grpId="0" build="p"/>
      <p:bldP spid="2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E75036C4-D759-A57A-292C-E9A1B033DA0A}"/>
            </a:ext>
          </a:extLst>
        </p:cNvPr>
        <p:cNvGrpSpPr/>
        <p:nvPr/>
      </p:nvGrpSpPr>
      <p:grpSpPr>
        <a:xfrm>
          <a:off x="0" y="0"/>
          <a:ext cx="0" cy="0"/>
          <a:chOff x="0" y="0"/>
          <a:chExt cx="0" cy="0"/>
        </a:xfrm>
      </p:grpSpPr>
      <p:pic>
        <p:nvPicPr>
          <p:cNvPr id="3074" name="Picture 2" descr="Ingwer Shot: Wirkung und Vorteile des ...">
            <a:extLst>
              <a:ext uri="{FF2B5EF4-FFF2-40B4-BE49-F238E27FC236}">
                <a16:creationId xmlns:a16="http://schemas.microsoft.com/office/drawing/2014/main" id="{F35B0310-332D-EE07-C3CB-B9D8DEDC8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1280160"/>
            <a:ext cx="4114800" cy="2971800"/>
          </a:xfrm>
          <a:prstGeom prst="rect">
            <a:avLst/>
          </a:prstGeom>
          <a:noFill/>
          <a:extLst>
            <a:ext uri="{909E8E84-426E-40DD-AFC4-6F175D3DCCD1}">
              <a14:hiddenFill xmlns:a14="http://schemas.microsoft.com/office/drawing/2010/main">
                <a:solidFill>
                  <a:srgbClr val="FFFFFF"/>
                </a:solidFill>
              </a14:hiddenFill>
            </a:ext>
          </a:extLst>
        </p:spPr>
      </p:pic>
      <p:sp>
        <p:nvSpPr>
          <p:cNvPr id="307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Praxis-Rezeptur · Synergie</a:t>
            </a:r>
          </a:p>
        </p:txBody>
      </p:sp>
      <p:sp>
        <p:nvSpPr>
          <p:cNvPr id="307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Hausgemachter Immun-Ingwershot: Rezeptur &amp; Bioenhancer-Synergie</a:t>
            </a:r>
          </a:p>
        </p:txBody>
      </p:sp>
      <p:sp>
        <p:nvSpPr>
          <p:cNvPr id="307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Warum die Kombination aus Ingwer, Kurkuma, schwarzem Pfeffer, Chili, Knoblauch und Zitrone pharmakologisch brillant ist</a:t>
            </a:r>
          </a:p>
        </p:txBody>
      </p:sp>
      <p:sp>
        <p:nvSpPr>
          <p:cNvPr id="307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8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308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33</a:t>
            </a:r>
          </a:p>
        </p:txBody>
      </p:sp>
      <p:sp>
        <p:nvSpPr>
          <p:cNvPr id="3082" name="CardBg"/>
          <p:cNvSpPr/>
          <p:nvPr/>
        </p:nvSpPr>
        <p:spPr>
          <a:xfrm>
            <a:off x="411480" y="4389120"/>
            <a:ext cx="4114800" cy="26974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83" name="LineAnimBox"/>
          <p:cNvSpPr txBox="1"/>
          <p:nvPr/>
        </p:nvSpPr>
        <p:spPr>
          <a:xfrm>
            <a:off x="539496" y="4480559"/>
            <a:ext cx="3858768" cy="2514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Original-Rezeptur für ca. 1 Liter</a:t>
            </a:r>
          </a:p>
          <a:p>
            <a:pPr>
              <a:spcAft>
                <a:spcPts val="350"/>
              </a:spcAft>
            </a:pPr>
            <a:r>
              <a:rPr sz="1050">
                <a:solidFill>
                  <a:srgbClr val="3B372E"/>
                </a:solidFill>
                <a:latin typeface="Aptos"/>
              </a:rPr>
              <a:t>200 g frischer Bio-Ingwer (mit Schale fein reiben/mixen)</a:t>
            </a:r>
          </a:p>
          <a:p>
            <a:pPr>
              <a:spcAft>
                <a:spcPts val="350"/>
              </a:spcAft>
            </a:pPr>
            <a:r>
              <a:rPr sz="1050">
                <a:solidFill>
                  <a:srgbClr val="3B372E"/>
                </a:solidFill>
                <a:latin typeface="Aptos"/>
              </a:rPr>
              <a:t>200 g frische Bio-Kurkuma (Curcuma longa)</a:t>
            </a:r>
          </a:p>
          <a:p>
            <a:pPr>
              <a:spcAft>
                <a:spcPts val="350"/>
              </a:spcAft>
            </a:pPr>
            <a:r>
              <a:rPr sz="1050">
                <a:solidFill>
                  <a:srgbClr val="3B372E"/>
                </a:solidFill>
                <a:latin typeface="Aptos"/>
              </a:rPr>
              <a:t>1 frische Knoblauchzehe (zerdrückt – 10 Min. ruhen lassen!)</a:t>
            </a:r>
          </a:p>
          <a:p>
            <a:pPr>
              <a:spcAft>
                <a:spcPts val="350"/>
              </a:spcAft>
            </a:pPr>
            <a:r>
              <a:rPr sz="1050">
                <a:solidFill>
                  <a:srgbClr val="3B372E"/>
                </a:solidFill>
                <a:latin typeface="Aptos"/>
              </a:rPr>
              <a:t>1 rote Chilischote (Capsicum annuum)</a:t>
            </a:r>
          </a:p>
          <a:p>
            <a:pPr>
              <a:spcAft>
                <a:spcPts val="350"/>
              </a:spcAft>
            </a:pPr>
            <a:r>
              <a:rPr sz="1050">
                <a:solidFill>
                  <a:srgbClr val="3B372E"/>
                </a:solidFill>
                <a:latin typeface="Aptos"/>
              </a:rPr>
              <a:t>Saft von 3 frisch gepressten Bio-Zitronen</a:t>
            </a:r>
          </a:p>
          <a:p>
            <a:pPr>
              <a:spcAft>
                <a:spcPts val="350"/>
              </a:spcAft>
            </a:pPr>
            <a:r>
              <a:rPr sz="1050">
                <a:solidFill>
                  <a:srgbClr val="3B372E"/>
                </a:solidFill>
                <a:latin typeface="Aptos"/>
              </a:rPr>
              <a:t>1 kräftige Prise frisch gemahlener Schwarzer Pfeffer</a:t>
            </a:r>
          </a:p>
          <a:p>
            <a:pPr>
              <a:spcAft>
                <a:spcPts val="350"/>
              </a:spcAft>
            </a:pPr>
            <a:r>
              <a:rPr sz="1050">
                <a:solidFill>
                  <a:srgbClr val="3B372E"/>
                </a:solidFill>
                <a:latin typeface="Aptos"/>
              </a:rPr>
              <a:t>1 Liter Wasser + optional 50 g Vollrohrzucker oder Honig</a:t>
            </a:r>
          </a:p>
          <a:p>
            <a:pPr>
              <a:spcAft>
                <a:spcPts val="350"/>
              </a:spcAft>
            </a:pPr>
            <a:r>
              <a:rPr sz="1050" b="1">
                <a:solidFill>
                  <a:srgbClr val="394B2D"/>
                </a:solidFill>
                <a:latin typeface="Aptos"/>
              </a:rPr>
              <a:t>Anwendung:</a:t>
            </a:r>
            <a:r>
              <a:rPr sz="1050">
                <a:solidFill>
                  <a:srgbClr val="3B372E"/>
                </a:solidFill>
                <a:latin typeface="Aptos"/>
              </a:rPr>
              <a:t> Vor Gebrauch kräftig schütteln, täglich 2–3 Shots (je 20–30 ml) zu oder nach einer Mahlzeit geniessen</a:t>
            </a:r>
          </a:p>
        </p:txBody>
      </p:sp>
      <p:sp>
        <p:nvSpPr>
          <p:cNvPr id="3084" name="CardBg"/>
          <p:cNvSpPr/>
          <p:nvPr/>
        </p:nvSpPr>
        <p:spPr>
          <a:xfrm>
            <a:off x="4663440" y="1280160"/>
            <a:ext cx="507492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85" name="LineAnimBox"/>
          <p:cNvSpPr txBox="1"/>
          <p:nvPr/>
        </p:nvSpPr>
        <p:spPr>
          <a:xfrm>
            <a:off x="4791455" y="1371600"/>
            <a:ext cx="4818888" cy="5623559"/>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Phytotherapeutische Synergie der 6 Komponenten</a:t>
            </a:r>
          </a:p>
          <a:p>
            <a:pPr>
              <a:spcAft>
                <a:spcPts val="350"/>
              </a:spcAft>
            </a:pPr>
            <a:r>
              <a:rPr sz="1100">
                <a:solidFill>
                  <a:srgbClr val="3B372E"/>
                </a:solidFill>
                <a:latin typeface="Aptos"/>
              </a:rPr>
              <a:t>1. Kurkuma + Schwarzer Pfeffer (Der 2'000-%-Bioenhancer-Effekt!): Curcuminoide aus Curcuma longa wirken stark NF-κB-, COX-2- und antiviral hemmend, werden im Darm jedoch kaum resorbiert und in der Leber sofort glukuronidiert. Das Alkaloid Piperin aus schwarzem Pfeffer (Piper nigrum) hemmt die hepatische und intestinale Glukuronidierung und steigert die Bioverfügbarkeit von Curcumin beim Menschen um bis zu Faktor 20 (+2'000 %)!</a:t>
            </a:r>
          </a:p>
          <a:p>
            <a:pPr>
              <a:spcAft>
                <a:spcPts val="350"/>
              </a:spcAft>
            </a:pPr>
            <a:r>
              <a:rPr sz="1100" b="1">
                <a:solidFill>
                  <a:srgbClr val="394B2D"/>
                </a:solidFill>
                <a:latin typeface="Aptos"/>
              </a:rPr>
              <a:t>2. Ingwer (Gingerole) + Chili (Capsaicin):</a:t>
            </a:r>
            <a:r>
              <a:rPr sz="1100">
                <a:solidFill>
                  <a:srgbClr val="3B372E"/>
                </a:solidFill>
                <a:latin typeface="Aptos"/>
              </a:rPr>
              <a:t> Synergistische Aktivierung der TRPV1-Thermorezeptoren → sofortige Schleimhautdurchblutung, Sekretolyse und Wärmebildung bis in die Peripherie</a:t>
            </a:r>
          </a:p>
          <a:p>
            <a:pPr>
              <a:spcAft>
                <a:spcPts val="350"/>
              </a:spcAft>
            </a:pPr>
            <a:r>
              <a:rPr sz="1100" b="1">
                <a:solidFill>
                  <a:srgbClr val="394B2D"/>
                </a:solidFill>
                <a:latin typeface="Aptos"/>
              </a:rPr>
              <a:t>3. Knoblauch (Allicin):</a:t>
            </a:r>
            <a:r>
              <a:rPr sz="1100">
                <a:solidFill>
                  <a:srgbClr val="3B372E"/>
                </a:solidFill>
                <a:latin typeface="Aptos"/>
              </a:rPr>
              <a:t> Liefert hochreaktive Thiosulfinate mit direkter antibakterieller und virustatischer Wirkung im Rachen- und Bronchialraum (Tipp: Knoblauchzehe 10 Min. vor der Zitronensäure zerdrücken, da Säure sonst das Enzym Alliinase inaktiviert!)</a:t>
            </a:r>
          </a:p>
          <a:p>
            <a:pPr>
              <a:spcAft>
                <a:spcPts val="350"/>
              </a:spcAft>
            </a:pPr>
            <a:r>
              <a:rPr sz="1100" b="1">
                <a:solidFill>
                  <a:srgbClr val="394B2D"/>
                </a:solidFill>
                <a:latin typeface="Aptos"/>
              </a:rPr>
              <a:t>4. Frische Bio-Zitrone:</a:t>
            </a:r>
            <a:r>
              <a:rPr sz="1100">
                <a:solidFill>
                  <a:srgbClr val="3B372E"/>
                </a:solidFill>
                <a:latin typeface="Aptos"/>
              </a:rPr>
              <a:t> Liefert natürliches Vitamin C, Citrat und Citrus-Bioflavonoide (Hesperidin, Diosmin, Eriocitrin) zur Stabilisierung der Kapillargefässe und zum Oxidationsschutz der empfindlichen Scharfstoffe</a:t>
            </a:r>
          </a:p>
        </p:txBody>
      </p:sp>
    </p:spTree>
    <p:extLst>
      <p:ext uri="{BB962C8B-B14F-4D97-AF65-F5344CB8AC3E}">
        <p14:creationId xmlns:p14="http://schemas.microsoft.com/office/powerpoint/2010/main" val="143852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83">
                                            <p:txEl>
                                              <p:pRg st="0" end="0"/>
                                            </p:txEl>
                                          </p:spTgt>
                                        </p:tgtEl>
                                        <p:attrNameLst>
                                          <p:attrName>style.visibility</p:attrName>
                                        </p:attrNameLst>
                                      </p:cBhvr>
                                      <p:to>
                                        <p:strVal val="visible"/>
                                      </p:to>
                                    </p:set>
                                    <p:animEffect transition="in" filter="wipe(down)">
                                      <p:cBhvr>
                                        <p:cTn id="12" dur="400"/>
                                        <p:tgtEl>
                                          <p:spTgt spid="30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083">
                                            <p:txEl>
                                              <p:pRg st="1" end="1"/>
                                            </p:txEl>
                                          </p:spTgt>
                                        </p:tgtEl>
                                        <p:attrNameLst>
                                          <p:attrName>style.visibility</p:attrName>
                                        </p:attrNameLst>
                                      </p:cBhvr>
                                      <p:to>
                                        <p:strVal val="visible"/>
                                      </p:to>
                                    </p:set>
                                    <p:animEffect transition="in" filter="wipe(down)">
                                      <p:cBhvr>
                                        <p:cTn id="17" dur="400"/>
                                        <p:tgtEl>
                                          <p:spTgt spid="308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83">
                                            <p:txEl>
                                              <p:pRg st="2" end="2"/>
                                            </p:txEl>
                                          </p:spTgt>
                                        </p:tgtEl>
                                        <p:attrNameLst>
                                          <p:attrName>style.visibility</p:attrName>
                                        </p:attrNameLst>
                                      </p:cBhvr>
                                      <p:to>
                                        <p:strVal val="visible"/>
                                      </p:to>
                                    </p:set>
                                    <p:animEffect transition="in" filter="wipe(down)">
                                      <p:cBhvr>
                                        <p:cTn id="22" dur="400"/>
                                        <p:tgtEl>
                                          <p:spTgt spid="308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083">
                                            <p:txEl>
                                              <p:pRg st="3" end="3"/>
                                            </p:txEl>
                                          </p:spTgt>
                                        </p:tgtEl>
                                        <p:attrNameLst>
                                          <p:attrName>style.visibility</p:attrName>
                                        </p:attrNameLst>
                                      </p:cBhvr>
                                      <p:to>
                                        <p:strVal val="visible"/>
                                      </p:to>
                                    </p:set>
                                    <p:animEffect transition="in" filter="wipe(down)">
                                      <p:cBhvr>
                                        <p:cTn id="27" dur="400"/>
                                        <p:tgtEl>
                                          <p:spTgt spid="308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083">
                                            <p:txEl>
                                              <p:pRg st="4" end="4"/>
                                            </p:txEl>
                                          </p:spTgt>
                                        </p:tgtEl>
                                        <p:attrNameLst>
                                          <p:attrName>style.visibility</p:attrName>
                                        </p:attrNameLst>
                                      </p:cBhvr>
                                      <p:to>
                                        <p:strVal val="visible"/>
                                      </p:to>
                                    </p:set>
                                    <p:animEffect transition="in" filter="wipe(down)">
                                      <p:cBhvr>
                                        <p:cTn id="32" dur="400"/>
                                        <p:tgtEl>
                                          <p:spTgt spid="308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083">
                                            <p:txEl>
                                              <p:pRg st="5" end="5"/>
                                            </p:txEl>
                                          </p:spTgt>
                                        </p:tgtEl>
                                        <p:attrNameLst>
                                          <p:attrName>style.visibility</p:attrName>
                                        </p:attrNameLst>
                                      </p:cBhvr>
                                      <p:to>
                                        <p:strVal val="visible"/>
                                      </p:to>
                                    </p:set>
                                    <p:animEffect transition="in" filter="wipe(down)">
                                      <p:cBhvr>
                                        <p:cTn id="37" dur="400"/>
                                        <p:tgtEl>
                                          <p:spTgt spid="308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083">
                                            <p:txEl>
                                              <p:pRg st="6" end="6"/>
                                            </p:txEl>
                                          </p:spTgt>
                                        </p:tgtEl>
                                        <p:attrNameLst>
                                          <p:attrName>style.visibility</p:attrName>
                                        </p:attrNameLst>
                                      </p:cBhvr>
                                      <p:to>
                                        <p:strVal val="visible"/>
                                      </p:to>
                                    </p:set>
                                    <p:animEffect transition="in" filter="wipe(down)">
                                      <p:cBhvr>
                                        <p:cTn id="42" dur="400"/>
                                        <p:tgtEl>
                                          <p:spTgt spid="308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083">
                                            <p:txEl>
                                              <p:pRg st="7" end="7"/>
                                            </p:txEl>
                                          </p:spTgt>
                                        </p:tgtEl>
                                        <p:attrNameLst>
                                          <p:attrName>style.visibility</p:attrName>
                                        </p:attrNameLst>
                                      </p:cBhvr>
                                      <p:to>
                                        <p:strVal val="visible"/>
                                      </p:to>
                                    </p:set>
                                    <p:animEffect transition="in" filter="wipe(down)">
                                      <p:cBhvr>
                                        <p:cTn id="47" dur="400"/>
                                        <p:tgtEl>
                                          <p:spTgt spid="308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083">
                                            <p:txEl>
                                              <p:pRg st="8" end="8"/>
                                            </p:txEl>
                                          </p:spTgt>
                                        </p:tgtEl>
                                        <p:attrNameLst>
                                          <p:attrName>style.visibility</p:attrName>
                                        </p:attrNameLst>
                                      </p:cBhvr>
                                      <p:to>
                                        <p:strVal val="visible"/>
                                      </p:to>
                                    </p:set>
                                    <p:animEffect transition="in" filter="wipe(down)">
                                      <p:cBhvr>
                                        <p:cTn id="52" dur="400"/>
                                        <p:tgtEl>
                                          <p:spTgt spid="308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085">
                                            <p:txEl>
                                              <p:pRg st="0" end="0"/>
                                            </p:txEl>
                                          </p:spTgt>
                                        </p:tgtEl>
                                        <p:attrNameLst>
                                          <p:attrName>style.visibility</p:attrName>
                                        </p:attrNameLst>
                                      </p:cBhvr>
                                      <p:to>
                                        <p:strVal val="visible"/>
                                      </p:to>
                                    </p:set>
                                    <p:animEffect transition="in" filter="wipe(down)">
                                      <p:cBhvr>
                                        <p:cTn id="57" dur="400"/>
                                        <p:tgtEl>
                                          <p:spTgt spid="3085">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085">
                                            <p:txEl>
                                              <p:pRg st="1" end="1"/>
                                            </p:txEl>
                                          </p:spTgt>
                                        </p:tgtEl>
                                        <p:attrNameLst>
                                          <p:attrName>style.visibility</p:attrName>
                                        </p:attrNameLst>
                                      </p:cBhvr>
                                      <p:to>
                                        <p:strVal val="visible"/>
                                      </p:to>
                                    </p:set>
                                    <p:animEffect transition="in" filter="wipe(down)">
                                      <p:cBhvr>
                                        <p:cTn id="62" dur="400"/>
                                        <p:tgtEl>
                                          <p:spTgt spid="3085">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085">
                                            <p:txEl>
                                              <p:pRg st="2" end="2"/>
                                            </p:txEl>
                                          </p:spTgt>
                                        </p:tgtEl>
                                        <p:attrNameLst>
                                          <p:attrName>style.visibility</p:attrName>
                                        </p:attrNameLst>
                                      </p:cBhvr>
                                      <p:to>
                                        <p:strVal val="visible"/>
                                      </p:to>
                                    </p:set>
                                    <p:animEffect transition="in" filter="wipe(down)">
                                      <p:cBhvr>
                                        <p:cTn id="67" dur="400"/>
                                        <p:tgtEl>
                                          <p:spTgt spid="3085">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085">
                                            <p:txEl>
                                              <p:pRg st="3" end="3"/>
                                            </p:txEl>
                                          </p:spTgt>
                                        </p:tgtEl>
                                        <p:attrNameLst>
                                          <p:attrName>style.visibility</p:attrName>
                                        </p:attrNameLst>
                                      </p:cBhvr>
                                      <p:to>
                                        <p:strVal val="visible"/>
                                      </p:to>
                                    </p:set>
                                    <p:animEffect transition="in" filter="wipe(down)">
                                      <p:cBhvr>
                                        <p:cTn id="72" dur="400"/>
                                        <p:tgtEl>
                                          <p:spTgt spid="3085">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085">
                                            <p:txEl>
                                              <p:pRg st="4" end="4"/>
                                            </p:txEl>
                                          </p:spTgt>
                                        </p:tgtEl>
                                        <p:attrNameLst>
                                          <p:attrName>style.visibility</p:attrName>
                                        </p:attrNameLst>
                                      </p:cBhvr>
                                      <p:to>
                                        <p:strVal val="visible"/>
                                      </p:to>
                                    </p:set>
                                    <p:animEffect transition="in" filter="wipe(down)">
                                      <p:cBhvr>
                                        <p:cTn id="77" dur="400"/>
                                        <p:tgtEl>
                                          <p:spTgt spid="30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 grpId="0" build="p"/>
      <p:bldP spid="308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03FB0321-B6DC-0FD0-6B7A-D31DDEAF39F3}"/>
            </a:ext>
          </a:extLst>
        </p:cNvPr>
        <p:cNvGrpSpPr/>
        <p:nvPr/>
      </p:nvGrpSpPr>
      <p:grpSpPr>
        <a:xfrm>
          <a:off x="0" y="0"/>
          <a:ext cx="0" cy="0"/>
          <a:chOff x="0" y="0"/>
          <a:chExt cx="0" cy="0"/>
        </a:xfrm>
      </p:grpSpPr>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Amaryllidaceae</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Knoblauch (Allium sativum L.) – Das Alliin-Alliinase-System</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Flüchtige Schwefelverbindungen als «pflanzliches Breitband-Antiseptikum» und Gefässschutz</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34</a:t>
            </a:r>
          </a:p>
        </p:txBody>
      </p:sp>
      <p:pic>
        <p:nvPicPr>
          <p:cNvPr id="15" name="Picture 14" descr="Knoblauch.jpg"/>
          <p:cNvPicPr>
            <a:picLocks noChangeAspect="1"/>
          </p:cNvPicPr>
          <p:nvPr/>
        </p:nvPicPr>
        <p:blipFill>
          <a:blip r:embed="rId3"/>
          <a:stretch>
            <a:fillRect/>
          </a:stretch>
        </p:blipFill>
        <p:spPr>
          <a:xfrm>
            <a:off x="6720840" y="1234440"/>
            <a:ext cx="3017520" cy="2148840"/>
          </a:xfrm>
          <a:prstGeom prst="rect">
            <a:avLst/>
          </a:prstGeom>
        </p:spPr>
      </p:pic>
      <p:sp>
        <p:nvSpPr>
          <p:cNvPr id="16" name="CardBg"/>
          <p:cNvSpPr/>
          <p:nvPr/>
        </p:nvSpPr>
        <p:spPr>
          <a:xfrm>
            <a:off x="411480" y="1234440"/>
            <a:ext cx="6172200" cy="29718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539496" y="1325880"/>
            <a:ext cx="5916168" cy="2788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Botanik, Arzneidroge &amp; Enzymatische Aktivierung (PharmaWiki / DocCheck)</a:t>
            </a:r>
          </a:p>
          <a:p>
            <a:pPr>
              <a:spcAft>
                <a:spcPts val="350"/>
              </a:spcAft>
            </a:pPr>
            <a:r>
              <a:rPr sz="1050" b="1">
                <a:solidFill>
                  <a:srgbClr val="394B2D"/>
                </a:solidFill>
                <a:latin typeface="Aptos"/>
              </a:rPr>
              <a:t>Stammpflanze &amp; Droge:</a:t>
            </a:r>
            <a:r>
              <a:rPr sz="1050">
                <a:solidFill>
                  <a:srgbClr val="3B372E"/>
                </a:solidFill>
                <a:latin typeface="Aptos"/>
              </a:rPr>
              <a:t> Allium sativum L. (Familie der Amaryllisgewächse / Amaryllidaceae, Unterfamilie Lauchgewächse / Allioideae); verwendet werden die frischen oder schonend getrockneten Nebenzwiebeln («Zehen», Allii sativi bulbus Ph.Eur.)</a:t>
            </a:r>
          </a:p>
          <a:p>
            <a:pPr>
              <a:spcAft>
                <a:spcPts val="350"/>
              </a:spcAft>
            </a:pPr>
            <a:r>
              <a:rPr sz="1050">
                <a:solidFill>
                  <a:srgbClr val="3B372E"/>
                </a:solidFill>
                <a:latin typeface="Aptos"/>
              </a:rPr>
              <a:t>Das Alliin-Alliinase-Wunder (Zwei-Kammer-System): In der intakten, unverletzten Knoblauchzehe liegt die geruchlose, schwefelhaltige Aminosäure (+)-S-Allyl-L-cysteinsulfoxid (Alliin) im Zytoplasma getrennt vom Enzym Alliinase (in der Vakuole) vor</a:t>
            </a:r>
          </a:p>
          <a:p>
            <a:pPr>
              <a:spcAft>
                <a:spcPts val="350"/>
              </a:spcAft>
            </a:pPr>
            <a:r>
              <a:rPr sz="1050" b="1">
                <a:solidFill>
                  <a:srgbClr val="394B2D"/>
                </a:solidFill>
                <a:latin typeface="Aptos"/>
              </a:rPr>
              <a:t>Reaktion beim Schneiden / Zerdrücken:</a:t>
            </a:r>
            <a:r>
              <a:rPr sz="1050">
                <a:solidFill>
                  <a:srgbClr val="3B372E"/>
                </a:solidFill>
                <a:latin typeface="Aptos"/>
              </a:rPr>
              <a:t> Erst bei Zellverletzung spaltet die Alliinase das Alliin innerhalb von Sekunden zum intensiv riechenden, hochreaktiven Diallylthiosulfinat (Allicin)! Aus Allicin entstehen anschliessend lipophile Folgeprodukte: Ajoen, Diallylsulfid (DAS), Diallyldisulfid (DADS), Diallyltrisulfid (DATS) und Vinyldithiine</a:t>
            </a:r>
          </a:p>
          <a:p>
            <a:pPr>
              <a:spcAft>
                <a:spcPts val="350"/>
              </a:spcAft>
            </a:pPr>
            <a:r>
              <a:rPr sz="1050" b="1">
                <a:solidFill>
                  <a:srgbClr val="394B2D"/>
                </a:solidFill>
                <a:latin typeface="Aptos"/>
              </a:rPr>
              <a:t>Exkurs Schwarzer Knoblauch (Aged Black Garlic):</a:t>
            </a:r>
            <a:r>
              <a:rPr sz="1050">
                <a:solidFill>
                  <a:srgbClr val="3B372E"/>
                </a:solidFill>
                <a:latin typeface="Aptos"/>
              </a:rPr>
              <a:t> Durch mehrwöchige Fermentation bei 60–80 °C wird Allicin in stabiles, völlig geruchloses und wasserlösliches S-Allylcystein (SAC) überführt</a:t>
            </a:r>
          </a:p>
        </p:txBody>
      </p:sp>
      <p:sp>
        <p:nvSpPr>
          <p:cNvPr id="18" name="CardBg"/>
          <p:cNvSpPr/>
          <p:nvPr/>
        </p:nvSpPr>
        <p:spPr>
          <a:xfrm>
            <a:off x="411480" y="4343400"/>
            <a:ext cx="6172200" cy="27432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LineAnimBox"/>
          <p:cNvSpPr txBox="1"/>
          <p:nvPr/>
        </p:nvSpPr>
        <p:spPr>
          <a:xfrm>
            <a:off x="539496" y="4434840"/>
            <a:ext cx="5916168" cy="2560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Klinisches Wirkprofil: Atemwege, Gefässe &amp; Stoffwechsel</a:t>
            </a:r>
          </a:p>
          <a:p>
            <a:pPr>
              <a:spcAft>
                <a:spcPts val="350"/>
              </a:spcAft>
            </a:pPr>
            <a:r>
              <a:rPr sz="1050" b="1">
                <a:solidFill>
                  <a:srgbClr val="394B2D"/>
                </a:solidFill>
                <a:latin typeface="Aptos"/>
              </a:rPr>
              <a:t>Antimikrobiell &amp; Abatmung über die Lunge:</a:t>
            </a:r>
            <a:r>
              <a:rPr sz="1050">
                <a:solidFill>
                  <a:srgbClr val="3B372E"/>
                </a:solidFill>
                <a:latin typeface="Aptos"/>
              </a:rPr>
              <a:t> Allicin reagiert kovalent mit freien Thiolgruppen (-SH) lebenswichtiger Enzyme von Bakterien (auch antibiotikaresistenten Stämmen), Viren und Pilzen (Candida). Da die flüchtigen Sulfide teilweise über die Lungenalveolen abgeatmet werden, desinfizieren sie direkt den gesamten Bronchialbaum!</a:t>
            </a:r>
          </a:p>
          <a:p>
            <a:pPr>
              <a:spcAft>
                <a:spcPts val="350"/>
              </a:spcAft>
            </a:pPr>
            <a:r>
              <a:rPr sz="1050" b="1">
                <a:solidFill>
                  <a:srgbClr val="394B2D"/>
                </a:solidFill>
                <a:latin typeface="Aptos"/>
              </a:rPr>
              <a:t>Kardiovaskulärer Dreifachschutz:</a:t>
            </a:r>
            <a:r>
              <a:rPr sz="1050">
                <a:solidFill>
                  <a:srgbClr val="3B372E"/>
                </a:solidFill>
                <a:latin typeface="Aptos"/>
              </a:rPr>
              <a:t> 1. Blutdrucksenkend (fördert die endotheliale Freisetzung von Stickstoffmonoxid NO und Schwefelwasserstoff H2S → Vasodilatation) · 2. Lipidsenkend (hemmt die hepatische HMG-CoA-Reduktase → senkt Gesamt- und LDL-Cholesterin sowie Triglyceride) · 3. Antiarteriosklerotisch</a:t>
            </a:r>
          </a:p>
          <a:p>
            <a:pPr>
              <a:spcAft>
                <a:spcPts val="350"/>
              </a:spcAft>
            </a:pPr>
            <a:r>
              <a:rPr sz="1050" b="1">
                <a:solidFill>
                  <a:srgbClr val="394B2D"/>
                </a:solidFill>
                <a:latin typeface="Aptos"/>
              </a:rPr>
              <a:t>Rheologisch &amp; Thrombozytenaggregationshemmend:</a:t>
            </a:r>
            <a:r>
              <a:rPr sz="1050">
                <a:solidFill>
                  <a:srgbClr val="3B372E"/>
                </a:solidFill>
                <a:latin typeface="Aptos"/>
              </a:rPr>
              <a:t> Insbesondere Ajoen hemmt die Verklumpung der Blutplättchen und verbessert die Mikrozirkulation</a:t>
            </a:r>
          </a:p>
        </p:txBody>
      </p:sp>
      <p:sp>
        <p:nvSpPr>
          <p:cNvPr id="20" name="CardBg"/>
          <p:cNvSpPr/>
          <p:nvPr/>
        </p:nvSpPr>
        <p:spPr>
          <a:xfrm>
            <a:off x="6720840" y="3520440"/>
            <a:ext cx="3017520" cy="35661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LineAnimBox"/>
          <p:cNvSpPr txBox="1"/>
          <p:nvPr/>
        </p:nvSpPr>
        <p:spPr>
          <a:xfrm>
            <a:off x="6848855" y="3611880"/>
            <a:ext cx="2761487" cy="3383279"/>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Praxistipp &amp; Interaktionen</a:t>
            </a:r>
          </a:p>
          <a:p>
            <a:pPr>
              <a:spcAft>
                <a:spcPts val="350"/>
              </a:spcAft>
            </a:pPr>
            <a:r>
              <a:rPr sz="1000" b="1">
                <a:solidFill>
                  <a:srgbClr val="394B2D"/>
                </a:solidFill>
                <a:latin typeface="Aptos"/>
              </a:rPr>
              <a:t>Küchen- &amp; Therapieregel:</a:t>
            </a:r>
            <a:r>
              <a:rPr sz="1000">
                <a:solidFill>
                  <a:srgbClr val="3B372E"/>
                </a:solidFill>
                <a:latin typeface="Aptos"/>
              </a:rPr>
              <a:t> Knoblauchzehe zerdrücken und vor dem Kochen oder Säurekontakt 5–10 Min. an der Luft ruhen lassen (Hitze zerstört die Alliinase sofort, fertiges Allicin ist deutlich hitzestabiler!)</a:t>
            </a:r>
          </a:p>
          <a:p>
            <a:pPr>
              <a:spcAft>
                <a:spcPts val="350"/>
              </a:spcAft>
            </a:pPr>
            <a:r>
              <a:rPr sz="1000" b="1">
                <a:solidFill>
                  <a:srgbClr val="394B2D"/>
                </a:solidFill>
                <a:latin typeface="Aptos"/>
              </a:rPr>
              <a:t>Tagesdosis:</a:t>
            </a:r>
            <a:r>
              <a:rPr sz="1000">
                <a:solidFill>
                  <a:srgbClr val="3B372E"/>
                </a:solidFill>
                <a:latin typeface="Aptos"/>
              </a:rPr>
              <a:t> 2–4 g frischer Knoblauch (1–2 Zehen) oder 600–1'200 mg standardisiertes Trockenpulver</a:t>
            </a:r>
          </a:p>
          <a:p>
            <a:pPr>
              <a:spcAft>
                <a:spcPts val="350"/>
              </a:spcAft>
            </a:pPr>
            <a:r>
              <a:rPr sz="1000" b="1">
                <a:solidFill>
                  <a:srgbClr val="394B2D"/>
                </a:solidFill>
                <a:latin typeface="Aptos"/>
              </a:rPr>
              <a:t>Wichtige Interaktionen:</a:t>
            </a:r>
            <a:r>
              <a:rPr sz="1000">
                <a:solidFill>
                  <a:srgbClr val="3B372E"/>
                </a:solidFill>
                <a:latin typeface="Aptos"/>
              </a:rPr>
              <a:t> Verstärkt die Wirkung von Antikoagulanzien (Marcoumar®, DOAKs) und Thrombozytenaggregationshemmern (ASS, Clopidogrel) → mind. 7–14 Tage vor geplanten Operationen absetzen! Kann zudem die Plasmaspiegel von HIV-Proteasehemmern (Saquinavir) senken.</a:t>
            </a:r>
          </a:p>
        </p:txBody>
      </p:sp>
    </p:spTree>
    <p:extLst>
      <p:ext uri="{BB962C8B-B14F-4D97-AF65-F5344CB8AC3E}">
        <p14:creationId xmlns:p14="http://schemas.microsoft.com/office/powerpoint/2010/main" val="52816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wipe(down)">
                                      <p:cBhvr>
                                        <p:cTn id="12" dur="4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wipe(down)">
                                      <p:cBhvr>
                                        <p:cTn id="17" dur="4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wipe(down)">
                                      <p:cBhvr>
                                        <p:cTn id="22" dur="4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wipe(down)">
                                      <p:cBhvr>
                                        <p:cTn id="27" dur="4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wipe(down)">
                                      <p:cBhvr>
                                        <p:cTn id="32" dur="400"/>
                                        <p:tgtEl>
                                          <p:spTgt spid="1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down)">
                                      <p:cBhvr>
                                        <p:cTn id="37" dur="400"/>
                                        <p:tgtEl>
                                          <p:spTgt spid="1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xEl>
                                              <p:pRg st="1" end="1"/>
                                            </p:txEl>
                                          </p:spTgt>
                                        </p:tgtEl>
                                        <p:attrNameLst>
                                          <p:attrName>style.visibility</p:attrName>
                                        </p:attrNameLst>
                                      </p:cBhvr>
                                      <p:to>
                                        <p:strVal val="visible"/>
                                      </p:to>
                                    </p:set>
                                    <p:animEffect transition="in" filter="wipe(down)">
                                      <p:cBhvr>
                                        <p:cTn id="42" dur="400"/>
                                        <p:tgtEl>
                                          <p:spTgt spid="1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9">
                                            <p:txEl>
                                              <p:pRg st="2" end="2"/>
                                            </p:txEl>
                                          </p:spTgt>
                                        </p:tgtEl>
                                        <p:attrNameLst>
                                          <p:attrName>style.visibility</p:attrName>
                                        </p:attrNameLst>
                                      </p:cBhvr>
                                      <p:to>
                                        <p:strVal val="visible"/>
                                      </p:to>
                                    </p:set>
                                    <p:animEffect transition="in" filter="wipe(down)">
                                      <p:cBhvr>
                                        <p:cTn id="47" dur="400"/>
                                        <p:tgtEl>
                                          <p:spTgt spid="19">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9">
                                            <p:txEl>
                                              <p:pRg st="3" end="3"/>
                                            </p:txEl>
                                          </p:spTgt>
                                        </p:tgtEl>
                                        <p:attrNameLst>
                                          <p:attrName>style.visibility</p:attrName>
                                        </p:attrNameLst>
                                      </p:cBhvr>
                                      <p:to>
                                        <p:strVal val="visible"/>
                                      </p:to>
                                    </p:set>
                                    <p:animEffect transition="in" filter="wipe(down)">
                                      <p:cBhvr>
                                        <p:cTn id="52" dur="400"/>
                                        <p:tgtEl>
                                          <p:spTgt spid="19">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animEffect transition="in" filter="wipe(down)">
                                      <p:cBhvr>
                                        <p:cTn id="57" dur="400"/>
                                        <p:tgtEl>
                                          <p:spTgt spid="21">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1">
                                            <p:txEl>
                                              <p:pRg st="1" end="1"/>
                                            </p:txEl>
                                          </p:spTgt>
                                        </p:tgtEl>
                                        <p:attrNameLst>
                                          <p:attrName>style.visibility</p:attrName>
                                        </p:attrNameLst>
                                      </p:cBhvr>
                                      <p:to>
                                        <p:strVal val="visible"/>
                                      </p:to>
                                    </p:set>
                                    <p:animEffect transition="in" filter="wipe(down)">
                                      <p:cBhvr>
                                        <p:cTn id="62" dur="400"/>
                                        <p:tgtEl>
                                          <p:spTgt spid="21">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1">
                                            <p:txEl>
                                              <p:pRg st="2" end="2"/>
                                            </p:txEl>
                                          </p:spTgt>
                                        </p:tgtEl>
                                        <p:attrNameLst>
                                          <p:attrName>style.visibility</p:attrName>
                                        </p:attrNameLst>
                                      </p:cBhvr>
                                      <p:to>
                                        <p:strVal val="visible"/>
                                      </p:to>
                                    </p:set>
                                    <p:animEffect transition="in" filter="wipe(down)">
                                      <p:cBhvr>
                                        <p:cTn id="67" dur="400"/>
                                        <p:tgtEl>
                                          <p:spTgt spid="21">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1">
                                            <p:txEl>
                                              <p:pRg st="3" end="3"/>
                                            </p:txEl>
                                          </p:spTgt>
                                        </p:tgtEl>
                                        <p:attrNameLst>
                                          <p:attrName>style.visibility</p:attrName>
                                        </p:attrNameLst>
                                      </p:cBhvr>
                                      <p:to>
                                        <p:strVal val="visible"/>
                                      </p:to>
                                    </p:set>
                                    <p:animEffect transition="in" filter="wipe(down)">
                                      <p:cBhvr>
                                        <p:cTn id="72" dur="4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9" grpId="0" build="p"/>
      <p:bldP spid="2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95B1AE15-ACFB-3AC2-19A9-59F762D1DE53}"/>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7A0521D-6F95-C752-C8A0-E159611F2F28}"/>
              </a:ext>
            </a:extLst>
          </p:cNvPr>
          <p:cNvPicPr>
            <a:picLocks noChangeAspect="1"/>
          </p:cNvPicPr>
          <p:nvPr/>
        </p:nvPicPr>
        <p:blipFill>
          <a:blip r:embed="rId3"/>
          <a:srcRect l="21055" r="17295"/>
          <a:stretch>
            <a:fillRect/>
          </a:stretch>
        </p:blipFill>
        <p:spPr>
          <a:xfrm>
            <a:off x="411480" y="3977639"/>
            <a:ext cx="2971800" cy="3108960"/>
          </a:xfrm>
          <a:prstGeom prst="rect">
            <a:avLst/>
          </a:prstGeom>
        </p:spPr>
      </p:pic>
      <p:sp>
        <p:nvSpPr>
          <p:cNvPr id="5"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Tropaeolaceae</a:t>
            </a:r>
          </a:p>
        </p:txBody>
      </p:sp>
      <p:sp>
        <p:nvSpPr>
          <p:cNvPr id="7"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Grosse Kapuzinerkresse (Tropaeolum majus L.) – Teil 1: Botanik &amp; Senföle</a:t>
            </a:r>
          </a:p>
        </p:txBody>
      </p:sp>
      <p:sp>
        <p:nvSpPr>
          <p:cNvPr id="8"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Arzneipflanze des Jahres 2013: Sonnige Andenpflanze mit hochwirksamem Glucosinolat-Myrosinase-System</a:t>
            </a:r>
          </a:p>
        </p:txBody>
      </p:sp>
      <p:sp>
        <p:nvSpPr>
          <p:cNvPr id="9"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1"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35</a:t>
            </a:r>
          </a:p>
        </p:txBody>
      </p:sp>
      <p:sp>
        <p:nvSpPr>
          <p:cNvPr id="12" name="CardBg"/>
          <p:cNvSpPr/>
          <p:nvPr/>
        </p:nvSpPr>
        <p:spPr>
          <a:xfrm>
            <a:off x="411480" y="1234440"/>
            <a:ext cx="2971800" cy="26060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LineAnimBox"/>
          <p:cNvSpPr txBox="1"/>
          <p:nvPr/>
        </p:nvSpPr>
        <p:spPr>
          <a:xfrm>
            <a:off x="539496" y="1325880"/>
            <a:ext cx="2715768" cy="242316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Botanik &amp; Signatur</a:t>
            </a:r>
          </a:p>
          <a:p>
            <a:pPr>
              <a:spcAft>
                <a:spcPts val="350"/>
              </a:spcAft>
            </a:pPr>
            <a:r>
              <a:rPr sz="1050" b="1">
                <a:solidFill>
                  <a:srgbClr val="394B2D"/>
                </a:solidFill>
                <a:latin typeface="Aptos"/>
              </a:rPr>
              <a:t>Herkunft &amp; Familie:</a:t>
            </a:r>
            <a:r>
              <a:rPr sz="1050">
                <a:solidFill>
                  <a:srgbClr val="3B372E"/>
                </a:solidFill>
                <a:latin typeface="Aptos"/>
              </a:rPr>
              <a:t> Beheimatet in den Anden (Peru, Bolivien); einzige Gattung der Familie Tropaeolaceae. In Mitteleuropa einjährig kultiviert (Blütezeit Juni bis Oktober)</a:t>
            </a:r>
          </a:p>
          <a:p>
            <a:pPr>
              <a:spcAft>
                <a:spcPts val="350"/>
              </a:spcAft>
            </a:pPr>
            <a:r>
              <a:rPr sz="1050" b="1">
                <a:solidFill>
                  <a:srgbClr val="394B2D"/>
                </a:solidFill>
                <a:latin typeface="Aptos"/>
              </a:rPr>
              <a:t>Name &amp; Signatur:</a:t>
            </a:r>
            <a:r>
              <a:rPr sz="1050">
                <a:solidFill>
                  <a:srgbClr val="3B372E"/>
                </a:solidFill>
                <a:latin typeface="Aptos"/>
              </a:rPr>
              <a:t> Linné sah in den schildförmigen Blättern (mit ausgeprägtem Lotuseffekt!) goldene Schilde und in den gespornten, gelb-orange-feuerroten Blüten blutbefleckte Helme (griech. tropaion = Siegeszeichen). Verbindet wässrige Fülle mit feurigem Schwefel!</a:t>
            </a:r>
          </a:p>
        </p:txBody>
      </p:sp>
      <p:sp>
        <p:nvSpPr>
          <p:cNvPr id="14" name="CardBg"/>
          <p:cNvSpPr/>
          <p:nvPr/>
        </p:nvSpPr>
        <p:spPr>
          <a:xfrm>
            <a:off x="3520440" y="1234440"/>
            <a:ext cx="621792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3648456" y="1325880"/>
            <a:ext cx="5961888" cy="56692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Arzneidroge (Tropaeoli herba) &amp; Enzymatische Senföl-Freisetzung</a:t>
            </a:r>
          </a:p>
          <a:p>
            <a:pPr>
              <a:spcAft>
                <a:spcPts val="350"/>
              </a:spcAft>
            </a:pPr>
            <a:r>
              <a:rPr sz="1100" b="1">
                <a:solidFill>
                  <a:srgbClr val="394B2D"/>
                </a:solidFill>
                <a:latin typeface="Aptos"/>
              </a:rPr>
              <a:t>Verwendete Pflanzenteile:</a:t>
            </a:r>
            <a:r>
              <a:rPr sz="1100">
                <a:solidFill>
                  <a:srgbClr val="3B372E"/>
                </a:solidFill>
                <a:latin typeface="Aptos"/>
              </a:rPr>
              <a:t> Das frische oder schonend getrocknete blühende Kraut (Blätter, Stängel, Blüten und junge Knospen)</a:t>
            </a:r>
          </a:p>
          <a:p>
            <a:pPr>
              <a:spcAft>
                <a:spcPts val="350"/>
              </a:spcAft>
            </a:pPr>
            <a:r>
              <a:rPr sz="1100" b="1">
                <a:solidFill>
                  <a:srgbClr val="394B2D"/>
                </a:solidFill>
                <a:latin typeface="Aptos"/>
              </a:rPr>
              <a:t>Inhaltsstoff-Profil (PharmaWiki / DocCheck):</a:t>
            </a:r>
            <a:r>
              <a:rPr sz="1100">
                <a:solidFill>
                  <a:srgbClr val="3B372E"/>
                </a:solidFill>
                <a:latin typeface="Aptos"/>
              </a:rPr>
              <a:t> 1. Glucosinolate (Senfölglykoside, ca. 0,1 % im Frischkraut), ausschliesslich Glucotropaeolin (Benzylglucosinolat) · 2. Aussergewöhnlich hoher Vitamin-C-Gehalt (bis zu 300 mg / 100 g Frischgewicht!) · 3. Flavonoide (Isoquercitrin, Quercetinglykoside), Carotinoide (Lutein, Zeaxanthin → Blütenfarbe), Polyphenole und Oxalsäure</a:t>
            </a:r>
          </a:p>
          <a:p>
            <a:pPr>
              <a:spcAft>
                <a:spcPts val="350"/>
              </a:spcAft>
            </a:pPr>
            <a:r>
              <a:rPr sz="1100">
                <a:solidFill>
                  <a:srgbClr val="3B372E"/>
                </a:solidFill>
                <a:latin typeface="Aptos"/>
              </a:rPr>
              <a:t>Das Glucotropaeolin-Myrosinase-System (Pflanzliche «Binärwaffe»): In der intakten Zelle ist das Prodrug Glucotropaeolin biologisch inaktiv. Erst beim Kauen, Schneiden oder Zerkleinern kommt es mit dem räumlich getrennten Enzym Myrosinase (Thioglukosidase) und Wasser in Kontakt</a:t>
            </a:r>
          </a:p>
          <a:p>
            <a:pPr>
              <a:spcAft>
                <a:spcPts val="350"/>
              </a:spcAft>
            </a:pPr>
            <a:r>
              <a:rPr sz="1100" b="1">
                <a:solidFill>
                  <a:srgbClr val="394B2D"/>
                </a:solidFill>
                <a:latin typeface="Aptos"/>
              </a:rPr>
              <a:t>Bildung von Benzylsenföl:</a:t>
            </a:r>
            <a:r>
              <a:rPr sz="1100">
                <a:solidFill>
                  <a:srgbClr val="3B372E"/>
                </a:solidFill>
                <a:latin typeface="Aptos"/>
              </a:rPr>
              <a:t> Die Myrosinase spaltet Glukose und Sulfat ab; durch spontane Lossen-Umlagerung entsteht das lipophile, flüchtige und stechend-scharfe Benzylisothiocyanat (Benzylsenföl) – der eigentliche antimikrobielle Wirkstoff!</a:t>
            </a:r>
          </a:p>
        </p:txBody>
      </p:sp>
    </p:spTree>
    <p:extLst>
      <p:ext uri="{BB962C8B-B14F-4D97-AF65-F5344CB8AC3E}">
        <p14:creationId xmlns:p14="http://schemas.microsoft.com/office/powerpoint/2010/main" val="36180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down)">
                                      <p:cBhvr>
                                        <p:cTn id="12" dur="4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down)">
                                      <p:cBhvr>
                                        <p:cTn id="17" dur="4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down)">
                                      <p:cBhvr>
                                        <p:cTn id="22" dur="4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wipe(down)">
                                      <p:cBhvr>
                                        <p:cTn id="27" dur="4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wipe(down)">
                                      <p:cBhvr>
                                        <p:cTn id="32" dur="400"/>
                                        <p:tgtEl>
                                          <p:spTgt spid="1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xEl>
                                              <p:pRg st="2" end="2"/>
                                            </p:txEl>
                                          </p:spTgt>
                                        </p:tgtEl>
                                        <p:attrNameLst>
                                          <p:attrName>style.visibility</p:attrName>
                                        </p:attrNameLst>
                                      </p:cBhvr>
                                      <p:to>
                                        <p:strVal val="visible"/>
                                      </p:to>
                                    </p:set>
                                    <p:animEffect transition="in" filter="wipe(down)">
                                      <p:cBhvr>
                                        <p:cTn id="37" dur="400"/>
                                        <p:tgtEl>
                                          <p:spTgt spid="1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xEl>
                                              <p:pRg st="3" end="3"/>
                                            </p:txEl>
                                          </p:spTgt>
                                        </p:tgtEl>
                                        <p:attrNameLst>
                                          <p:attrName>style.visibility</p:attrName>
                                        </p:attrNameLst>
                                      </p:cBhvr>
                                      <p:to>
                                        <p:strVal val="visible"/>
                                      </p:to>
                                    </p:set>
                                    <p:animEffect transition="in" filter="wipe(down)">
                                      <p:cBhvr>
                                        <p:cTn id="42" dur="400"/>
                                        <p:tgtEl>
                                          <p:spTgt spid="15">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xEl>
                                              <p:pRg st="4" end="4"/>
                                            </p:txEl>
                                          </p:spTgt>
                                        </p:tgtEl>
                                        <p:attrNameLst>
                                          <p:attrName>style.visibility</p:attrName>
                                        </p:attrNameLst>
                                      </p:cBhvr>
                                      <p:to>
                                        <p:strVal val="visible"/>
                                      </p:to>
                                    </p:set>
                                    <p:animEffect transition="in" filter="wipe(down)">
                                      <p:cBhvr>
                                        <p:cTn id="47" dur="4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2B9B5A75-8F7B-FF51-3FC7-596C24F2A5F1}"/>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E07DA12D-1C1E-C6A5-B1C5-63AFABAAFF6F}"/>
              </a:ext>
            </a:extLst>
          </p:cNvPr>
          <p:cNvPicPr>
            <a:picLocks noChangeAspect="1"/>
          </p:cNvPicPr>
          <p:nvPr/>
        </p:nvPicPr>
        <p:blipFill>
          <a:blip r:embed="rId3"/>
          <a:srcRect l="21055" r="17295"/>
          <a:stretch>
            <a:fillRect/>
          </a:stretch>
        </p:blipFill>
        <p:spPr>
          <a:xfrm>
            <a:off x="411480" y="1280160"/>
            <a:ext cx="2880360" cy="2971800"/>
          </a:xfrm>
          <a:prstGeom prst="rect">
            <a:avLst/>
          </a:prstGeom>
        </p:spPr>
      </p:pic>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Phyto-Antibiotikum</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Grosse Kapuzinerkresse (Tropaeolum majus) – Teil 2: Klinik &amp; Pharmakokinetik</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Gezielte Anreicherung in Lunge und Blase ohne Schädigung der physiologischen Darmflora</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36</a:t>
            </a:r>
          </a:p>
        </p:txBody>
      </p:sp>
      <p:sp>
        <p:nvSpPr>
          <p:cNvPr id="15" name="CardBg"/>
          <p:cNvSpPr/>
          <p:nvPr/>
        </p:nvSpPr>
        <p:spPr>
          <a:xfrm>
            <a:off x="3429000" y="1280160"/>
            <a:ext cx="6309360" cy="29718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3557016" y="1371600"/>
            <a:ext cx="6053328" cy="27889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Einzigartige Pharmakokinetik &amp; Wirkmechanismus</a:t>
            </a:r>
          </a:p>
          <a:p>
            <a:pPr>
              <a:spcAft>
                <a:spcPts val="350"/>
              </a:spcAft>
            </a:pPr>
            <a:r>
              <a:rPr sz="1050" b="1">
                <a:solidFill>
                  <a:srgbClr val="394B2D"/>
                </a:solidFill>
                <a:latin typeface="Aptos"/>
              </a:rPr>
              <a:t>Reaktion mit Erregerproteinen:</a:t>
            </a:r>
            <a:r>
              <a:rPr sz="1050">
                <a:solidFill>
                  <a:srgbClr val="3B372E"/>
                </a:solidFill>
                <a:latin typeface="Aptos"/>
              </a:rPr>
              <a:t> Benzylisothiocyanat reagiert unspezifisch mit sulfhydryl- (-SH) und aminogruppenhaltigen Oberflächenproteinen und Enzymen von Krankheitserregern → bakteriostatisch/bakterizid gegen grampositive (Streptokokken, Staphylokokken) und gramnegative Keime (E. coli, Haemophilus, Klebsiella), fungistatisch (Candida) und stark virustatisch (&gt; 90 % Hemmung der Vermehrung von H1N1-Influenzaviren und Rhinoviren in Zellkulturen!)</a:t>
            </a:r>
          </a:p>
          <a:p>
            <a:pPr>
              <a:spcAft>
                <a:spcPts val="350"/>
              </a:spcAft>
            </a:pPr>
            <a:r>
              <a:rPr sz="1050">
                <a:solidFill>
                  <a:srgbClr val="3B372E"/>
                </a:solidFill>
                <a:latin typeface="Aptos"/>
              </a:rPr>
              <a:t>Schonung des Darmmikrobioms (Der entscheidende Vorteil gegenüber synthetischen Antibiotika!): Benzylsenföl wird bereits im oberen Dünndarm fast vollständig resorbiert! Es gelangt gar nicht erst in den Dickdarm – die physiologische Kolonflora (Bifidobakterien, Laktobazillen) bleibt zu 100 % intakt!</a:t>
            </a:r>
          </a:p>
          <a:p>
            <a:pPr>
              <a:spcAft>
                <a:spcPts val="350"/>
              </a:spcAft>
            </a:pPr>
            <a:r>
              <a:rPr sz="1050" b="1">
                <a:solidFill>
                  <a:srgbClr val="394B2D"/>
                </a:solidFill>
                <a:latin typeface="Aptos"/>
              </a:rPr>
              <a:t>Gezielte Ausscheidung am Wirkort:</a:t>
            </a:r>
            <a:r>
              <a:rPr sz="1050">
                <a:solidFill>
                  <a:srgbClr val="3B372E"/>
                </a:solidFill>
                <a:latin typeface="Aptos"/>
              </a:rPr>
              <a:t> Im Blut an Glutathion/Cystein gebunden, wird das Senföl selektiv über die Nieren in den Harn (Harnwege) sowie über die Lunge in die Atemluft (Bronchien/Nebenhöhlen) ausgeschieden und dort wieder in aktiver Form freigesetzt!</a:t>
            </a:r>
          </a:p>
        </p:txBody>
      </p:sp>
      <p:sp>
        <p:nvSpPr>
          <p:cNvPr id="17" name="CardBg"/>
          <p:cNvSpPr/>
          <p:nvPr/>
        </p:nvSpPr>
        <p:spPr>
          <a:xfrm>
            <a:off x="411480" y="4389120"/>
            <a:ext cx="4754880" cy="26974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39496" y="4480559"/>
            <a:ext cx="4498848" cy="2514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Synergie mit Meerrettichwurzel (z. B. Angocin®)</a:t>
            </a:r>
          </a:p>
          <a:p>
            <a:pPr>
              <a:spcAft>
                <a:spcPts val="350"/>
              </a:spcAft>
            </a:pPr>
            <a:r>
              <a:rPr sz="1050" b="1">
                <a:solidFill>
                  <a:srgbClr val="394B2D"/>
                </a:solidFill>
                <a:latin typeface="Aptos"/>
              </a:rPr>
              <a:t>Klassische S3-Leitlinien-Kombination:</a:t>
            </a:r>
            <a:r>
              <a:rPr sz="1050">
                <a:solidFill>
                  <a:srgbClr val="3B372E"/>
                </a:solidFill>
                <a:latin typeface="Aptos"/>
              </a:rPr>
              <a:t> Kapuzinerkressenkraut (200 mg, liefert Benzylsenföl) + Meerrettichwurzel (Armoracia rusticana, 80 mg, liefert Allylsenföl aus Sinigrin und 2-Phenylethylsenföl aus Gluconasturtiin)</a:t>
            </a:r>
          </a:p>
          <a:p>
            <a:pPr>
              <a:spcAft>
                <a:spcPts val="350"/>
              </a:spcAft>
            </a:pPr>
            <a:r>
              <a:rPr sz="1050" b="1">
                <a:solidFill>
                  <a:srgbClr val="394B2D"/>
                </a:solidFill>
                <a:latin typeface="Aptos"/>
              </a:rPr>
              <a:t>Komplementäres Keimspektrum:</a:t>
            </a:r>
            <a:r>
              <a:rPr sz="1050">
                <a:solidFill>
                  <a:srgbClr val="3B372E"/>
                </a:solidFill>
                <a:latin typeface="Aptos"/>
              </a:rPr>
              <a:t> Während Benzylsenföl besonders stark im gramnegativen Bereich (E. coli bei Zystitis) und antiviral wirkt, ergänzt Allylsenföl hochwirksam das grampositive Spektrum im HNO- und Bronchialtrakt</a:t>
            </a:r>
          </a:p>
          <a:p>
            <a:pPr>
              <a:spcAft>
                <a:spcPts val="350"/>
              </a:spcAft>
            </a:pPr>
            <a:r>
              <a:rPr sz="1050" b="1">
                <a:solidFill>
                  <a:srgbClr val="394B2D"/>
                </a:solidFill>
                <a:latin typeface="Aptos"/>
              </a:rPr>
              <a:t>Indikationen:</a:t>
            </a:r>
            <a:r>
              <a:rPr sz="1050">
                <a:solidFill>
                  <a:srgbClr val="3B372E"/>
                </a:solidFill>
                <a:latin typeface="Aptos"/>
              </a:rPr>
              <a:t> Akute und rezidivierende Sinusitis, Bronchitis, Tonsillopharyngitis sowie unkomplizierte Harnwegsinfekte (Blasenentzündung)</a:t>
            </a:r>
          </a:p>
        </p:txBody>
      </p:sp>
      <p:sp>
        <p:nvSpPr>
          <p:cNvPr id="19" name="CardBg"/>
          <p:cNvSpPr/>
          <p:nvPr/>
        </p:nvSpPr>
        <p:spPr>
          <a:xfrm>
            <a:off x="5303520" y="4389120"/>
            <a:ext cx="4434840" cy="26974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5431536" y="4480559"/>
            <a:ext cx="4178807" cy="2514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Dosierung, Einnahme &amp; Alkohol-Interaktion!</a:t>
            </a:r>
          </a:p>
          <a:p>
            <a:pPr>
              <a:spcAft>
                <a:spcPts val="350"/>
              </a:spcAft>
            </a:pPr>
            <a:r>
              <a:rPr sz="1019" b="1">
                <a:solidFill>
                  <a:srgbClr val="394B2D"/>
                </a:solidFill>
                <a:latin typeface="Aptos"/>
              </a:rPr>
              <a:t>Anwendungshinweis:</a:t>
            </a:r>
            <a:r>
              <a:rPr sz="1019">
                <a:solidFill>
                  <a:srgbClr val="3B372E"/>
                </a:solidFill>
                <a:latin typeface="Aptos"/>
              </a:rPr>
              <a:t> Filmtabletten oder Tinktur immer nach den Mahlzeiten mit reichlich Wasser einnehmen (schützt die empfindliche Magenschleimhaut vor Reizung durch freie Senföle)</a:t>
            </a:r>
          </a:p>
          <a:p>
            <a:pPr>
              <a:spcAft>
                <a:spcPts val="350"/>
              </a:spcAft>
            </a:pPr>
            <a:r>
              <a:rPr sz="1019" b="1">
                <a:solidFill>
                  <a:srgbClr val="394B2D"/>
                </a:solidFill>
                <a:latin typeface="Aptos"/>
              </a:rPr>
              <a:t>Wichtige Interaktion mit Alkohol (PharmaWiki):</a:t>
            </a:r>
            <a:r>
              <a:rPr sz="1019">
                <a:solidFill>
                  <a:srgbClr val="3B372E"/>
                </a:solidFill>
                <a:latin typeface="Aptos"/>
              </a:rPr>
              <a:t> Benzylisothiocyanat hemmt in der Leber das Enzym Aldehyddehydrogenase (Acetaldehyd-Abbau ↓) und vermindert dadurch die Alkoholtoleranz deutlich (Flush-Reaktion / Unverträglichkeit) → während der Therapie auf Alkohol verzichten!</a:t>
            </a:r>
          </a:p>
          <a:p>
            <a:pPr>
              <a:spcAft>
                <a:spcPts val="350"/>
              </a:spcAft>
            </a:pPr>
            <a:r>
              <a:rPr sz="1019" b="1">
                <a:solidFill>
                  <a:srgbClr val="394B2D"/>
                </a:solidFill>
                <a:latin typeface="Aptos"/>
              </a:rPr>
              <a:t>Kontraindikationen:</a:t>
            </a:r>
            <a:r>
              <a:rPr sz="1019">
                <a:solidFill>
                  <a:srgbClr val="3B372E"/>
                </a:solidFill>
                <a:latin typeface="Aptos"/>
              </a:rPr>
              <a:t> Akute Magen- und Darmgeschwüre (Ulcus), akute Nierenentzündungen (Nephritis) sowie Säuglinge/Kleinkinder &lt; 4–6 Jahren.</a:t>
            </a:r>
          </a:p>
        </p:txBody>
      </p:sp>
    </p:spTree>
    <p:extLst>
      <p:ext uri="{BB962C8B-B14F-4D97-AF65-F5344CB8AC3E}">
        <p14:creationId xmlns:p14="http://schemas.microsoft.com/office/powerpoint/2010/main" val="179904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wipe(down)">
                                      <p:cBhvr>
                                        <p:cTn id="12" dur="4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wipe(down)">
                                      <p:cBhvr>
                                        <p:cTn id="17" dur="4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wipe(down)">
                                      <p:cBhvr>
                                        <p:cTn id="22" dur="400"/>
                                        <p:tgtEl>
                                          <p:spTgt spid="1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wipe(down)">
                                      <p:cBhvr>
                                        <p:cTn id="27" dur="400"/>
                                        <p:tgtEl>
                                          <p:spTgt spid="1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wipe(down)">
                                      <p:cBhvr>
                                        <p:cTn id="32" dur="400"/>
                                        <p:tgtEl>
                                          <p:spTgt spid="1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xEl>
                                              <p:pRg st="1" end="1"/>
                                            </p:txEl>
                                          </p:spTgt>
                                        </p:tgtEl>
                                        <p:attrNameLst>
                                          <p:attrName>style.visibility</p:attrName>
                                        </p:attrNameLst>
                                      </p:cBhvr>
                                      <p:to>
                                        <p:strVal val="visible"/>
                                      </p:to>
                                    </p:set>
                                    <p:animEffect transition="in" filter="wipe(down)">
                                      <p:cBhvr>
                                        <p:cTn id="37" dur="400"/>
                                        <p:tgtEl>
                                          <p:spTgt spid="1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xEl>
                                              <p:pRg st="2" end="2"/>
                                            </p:txEl>
                                          </p:spTgt>
                                        </p:tgtEl>
                                        <p:attrNameLst>
                                          <p:attrName>style.visibility</p:attrName>
                                        </p:attrNameLst>
                                      </p:cBhvr>
                                      <p:to>
                                        <p:strVal val="visible"/>
                                      </p:to>
                                    </p:set>
                                    <p:animEffect transition="in" filter="wipe(down)">
                                      <p:cBhvr>
                                        <p:cTn id="42" dur="400"/>
                                        <p:tgtEl>
                                          <p:spTgt spid="18">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8">
                                            <p:txEl>
                                              <p:pRg st="3" end="3"/>
                                            </p:txEl>
                                          </p:spTgt>
                                        </p:tgtEl>
                                        <p:attrNameLst>
                                          <p:attrName>style.visibility</p:attrName>
                                        </p:attrNameLst>
                                      </p:cBhvr>
                                      <p:to>
                                        <p:strVal val="visible"/>
                                      </p:to>
                                    </p:set>
                                    <p:animEffect transition="in" filter="wipe(down)">
                                      <p:cBhvr>
                                        <p:cTn id="47" dur="400"/>
                                        <p:tgtEl>
                                          <p:spTgt spid="18">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0">
                                            <p:txEl>
                                              <p:pRg st="0" end="0"/>
                                            </p:txEl>
                                          </p:spTgt>
                                        </p:tgtEl>
                                        <p:attrNameLst>
                                          <p:attrName>style.visibility</p:attrName>
                                        </p:attrNameLst>
                                      </p:cBhvr>
                                      <p:to>
                                        <p:strVal val="visible"/>
                                      </p:to>
                                    </p:set>
                                    <p:animEffect transition="in" filter="wipe(down)">
                                      <p:cBhvr>
                                        <p:cTn id="52" dur="400"/>
                                        <p:tgtEl>
                                          <p:spTgt spid="2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0">
                                            <p:txEl>
                                              <p:pRg st="1" end="1"/>
                                            </p:txEl>
                                          </p:spTgt>
                                        </p:tgtEl>
                                        <p:attrNameLst>
                                          <p:attrName>style.visibility</p:attrName>
                                        </p:attrNameLst>
                                      </p:cBhvr>
                                      <p:to>
                                        <p:strVal val="visible"/>
                                      </p:to>
                                    </p:set>
                                    <p:animEffect transition="in" filter="wipe(down)">
                                      <p:cBhvr>
                                        <p:cTn id="57" dur="400"/>
                                        <p:tgtEl>
                                          <p:spTgt spid="20">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0">
                                            <p:txEl>
                                              <p:pRg st="2" end="2"/>
                                            </p:txEl>
                                          </p:spTgt>
                                        </p:tgtEl>
                                        <p:attrNameLst>
                                          <p:attrName>style.visibility</p:attrName>
                                        </p:attrNameLst>
                                      </p:cBhvr>
                                      <p:to>
                                        <p:strVal val="visible"/>
                                      </p:to>
                                    </p:set>
                                    <p:animEffect transition="in" filter="wipe(down)">
                                      <p:cBhvr>
                                        <p:cTn id="62" dur="400"/>
                                        <p:tgtEl>
                                          <p:spTgt spid="20">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0">
                                            <p:txEl>
                                              <p:pRg st="3" end="3"/>
                                            </p:txEl>
                                          </p:spTgt>
                                        </p:tgtEl>
                                        <p:attrNameLst>
                                          <p:attrName>style.visibility</p:attrName>
                                        </p:attrNameLst>
                                      </p:cBhvr>
                                      <p:to>
                                        <p:strVal val="visible"/>
                                      </p:to>
                                    </p:set>
                                    <p:animEffect transition="in" filter="wipe(down)">
                                      <p:cBhvr>
                                        <p:cTn id="67" dur="4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8" grpId="0" build="p"/>
      <p:bldP spid="20"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name="page12">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62982B7-F785-BAAA-13E6-82D5A6DC0A7C}"/>
              </a:ext>
            </a:extLst>
          </p:cNvPr>
          <p:cNvPicPr>
            <a:picLocks noChangeAspect="1"/>
          </p:cNvPicPr>
          <p:nvPr/>
        </p:nvPicPr>
        <p:blipFill>
          <a:blip r:embed="rId3"/>
          <a:stretch>
            <a:fillRect/>
          </a:stretch>
        </p:blipFill>
        <p:spPr>
          <a:xfrm>
            <a:off x="7132320" y="1234440"/>
            <a:ext cx="2606040" cy="1828800"/>
          </a:xfrm>
          <a:prstGeom prst="rect">
            <a:avLst/>
          </a:prstGeom>
          <a:noFill/>
          <a:ln>
            <a:noFill/>
          </a:ln>
        </p:spPr>
      </p:pic>
      <p:pic>
        <p:nvPicPr>
          <p:cNvPr id="5" name="Grafik 4">
            <a:extLst>
              <a:ext uri="{FF2B5EF4-FFF2-40B4-BE49-F238E27FC236}">
                <a16:creationId xmlns:a16="http://schemas.microsoft.com/office/drawing/2014/main" id="{DFBAA7C3-470F-37C9-FF54-732811EB6012}"/>
              </a:ext>
            </a:extLst>
          </p:cNvPr>
          <p:cNvPicPr>
            <a:picLocks noChangeAspect="1"/>
          </p:cNvPicPr>
          <p:nvPr/>
        </p:nvPicPr>
        <p:blipFill>
          <a:blip r:embed="rId4"/>
          <a:stretch>
            <a:fillRect/>
          </a:stretch>
        </p:blipFill>
        <p:spPr>
          <a:xfrm>
            <a:off x="7132320" y="3154680"/>
            <a:ext cx="2606040" cy="1828800"/>
          </a:xfrm>
          <a:prstGeom prst="rect">
            <a:avLst/>
          </a:prstGeom>
          <a:noFill/>
          <a:ln>
            <a:noFill/>
          </a:ln>
        </p:spPr>
      </p:pic>
      <p:sp>
        <p:nvSpPr>
          <p:cNvPr id="6"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Galenik · Gemmotherapie</a:t>
            </a:r>
          </a:p>
        </p:txBody>
      </p:sp>
      <p:sp>
        <p:nvSpPr>
          <p:cNvPr id="8"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Gemmotherapie (Knospenmazerate), Spagyrik &amp; Urtinkturen</a:t>
            </a:r>
          </a:p>
        </p:txBody>
      </p:sp>
      <p:sp>
        <p:nvSpPr>
          <p:cNvPr id="9"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Die embryonale Regenerationskraft der Pflanzenknospen (Dr. Pol Henry) im galenischen Vergleich</a:t>
            </a:r>
          </a:p>
        </p:txBody>
      </p:sp>
      <p:sp>
        <p:nvSpPr>
          <p:cNvPr id="10"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2"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37</a:t>
            </a:r>
          </a:p>
        </p:txBody>
      </p:sp>
      <p:pic>
        <p:nvPicPr>
          <p:cNvPr id="13" name="Picture 12" descr="Schwarze_Johannisbeere.jpg"/>
          <p:cNvPicPr>
            <a:picLocks noChangeAspect="1"/>
          </p:cNvPicPr>
          <p:nvPr/>
        </p:nvPicPr>
        <p:blipFill>
          <a:blip r:embed="rId5"/>
          <a:stretch>
            <a:fillRect/>
          </a:stretch>
        </p:blipFill>
        <p:spPr>
          <a:xfrm>
            <a:off x="7132320" y="5074920"/>
            <a:ext cx="2606040" cy="1920240"/>
          </a:xfrm>
          <a:prstGeom prst="rect">
            <a:avLst/>
          </a:prstGeom>
        </p:spPr>
      </p:pic>
      <p:sp>
        <p:nvSpPr>
          <p:cNvPr id="14" name="CardBg"/>
          <p:cNvSpPr/>
          <p:nvPr/>
        </p:nvSpPr>
        <p:spPr>
          <a:xfrm>
            <a:off x="411480" y="1234440"/>
            <a:ext cx="6583680" cy="3749039"/>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LineAnimBox"/>
          <p:cNvSpPr txBox="1"/>
          <p:nvPr/>
        </p:nvSpPr>
        <p:spPr>
          <a:xfrm>
            <a:off x="539496" y="1325880"/>
            <a:ext cx="6327648" cy="35661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Knospenmazerate (Gemmotherapie, lat. gemma = Knospe / Ph.Eur.)</a:t>
            </a:r>
          </a:p>
          <a:p>
            <a:pPr>
              <a:spcAft>
                <a:spcPts val="350"/>
              </a:spcAft>
            </a:pPr>
            <a:r>
              <a:rPr sz="1050" b="1">
                <a:solidFill>
                  <a:srgbClr val="394B2D"/>
                </a:solidFill>
                <a:latin typeface="Aptos"/>
              </a:rPr>
              <a:t>Wirkprinzip des Embryonalgewebes (Meristem):</a:t>
            </a:r>
            <a:r>
              <a:rPr sz="1050">
                <a:solidFill>
                  <a:srgbClr val="3B372E"/>
                </a:solidFill>
                <a:latin typeface="Aptos"/>
              </a:rPr>
              <a:t> Frische Blattknospen, Triebspitzen und Wurzelkeime im Frühling enthalten das höchste genetische und biochemische Potenzial der Pflanze: pflanzliche Wachstumshormone (Auxine, Gibberelline, Cytokinine), freie Aminosäuren, Enzyme, Nukleinsäuren, Polyphenole und Flavonoide. Auszugsmittel ist ein Glycerol-Ethanol-Wasser-Gemisch</a:t>
            </a:r>
          </a:p>
          <a:p>
            <a:pPr>
              <a:spcAft>
                <a:spcPts val="350"/>
              </a:spcAft>
            </a:pPr>
            <a:r>
              <a:rPr sz="1050">
                <a:solidFill>
                  <a:srgbClr val="3B372E"/>
                </a:solidFill>
                <a:latin typeface="Aptos"/>
              </a:rPr>
              <a:t>1. Hagrose / Hundsrose (Rosa canina – junge Triebspitzen): Das Hauptmittel für den HNO-Trakt und die Pädiatrie! Wirkt entzündungshemmend, antiallergisch und regenerierend auf die Schleimhäute bei rezidivierender Otitis media, Tonsillitis, Sinusitis, Tracheobronchitis und kindlichen Wachstumsschüben</a:t>
            </a:r>
          </a:p>
          <a:p>
            <a:pPr>
              <a:spcAft>
                <a:spcPts val="350"/>
              </a:spcAft>
            </a:pPr>
            <a:r>
              <a:rPr sz="1050">
                <a:solidFill>
                  <a:srgbClr val="3B372E"/>
                </a:solidFill>
                <a:latin typeface="Aptos"/>
              </a:rPr>
              <a:t>2. Riesen-Mammutbaum (Sequoiadendron giganteum / Sequoia gigantea – junge Sprosse): Das grosse Vitalitäts-, Nebennieren- und Rekonvaleszenz-Tonikum nach schweren Winterinfekten, bei Erschöpfung (Fatigue), im Senium und zur Unterstützung des Bewegungsapparates</a:t>
            </a:r>
          </a:p>
          <a:p>
            <a:pPr>
              <a:spcAft>
                <a:spcPts val="350"/>
              </a:spcAft>
            </a:pPr>
            <a:r>
              <a:rPr sz="1050">
                <a:solidFill>
                  <a:srgbClr val="3B372E"/>
                </a:solidFill>
                <a:latin typeface="Aptos"/>
              </a:rPr>
              <a:t>3. Schwarze Johannisbeere (Ribes nigrum – Blattknospen): Das «pflanzliche Kortison» der Gemmotherapie! Stimuliert direkt die Nebennierenrinde zur endogenen Cortisol-Ausschüttung → stark antiphlogistisch und antiallergisch bei jedem akuten Infektbeginn (Halsschmerzen, Schnupfen, Bronchitis)</a:t>
            </a:r>
          </a:p>
        </p:txBody>
      </p:sp>
      <p:sp>
        <p:nvSpPr>
          <p:cNvPr id="16" name="CardBg"/>
          <p:cNvSpPr/>
          <p:nvPr/>
        </p:nvSpPr>
        <p:spPr>
          <a:xfrm>
            <a:off x="411480" y="5120640"/>
            <a:ext cx="6583680" cy="19202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539496" y="5212079"/>
            <a:ext cx="6327648" cy="173736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Abgrenzung der 3 flüssigen Arzneiformen in der Drogerie</a:t>
            </a:r>
          </a:p>
          <a:p>
            <a:pPr>
              <a:spcAft>
                <a:spcPts val="350"/>
              </a:spcAft>
            </a:pPr>
            <a:r>
              <a:rPr sz="1019" b="1">
                <a:solidFill>
                  <a:srgbClr val="394B2D"/>
                </a:solidFill>
                <a:latin typeface="Aptos"/>
              </a:rPr>
              <a:t>Urtinktur / Phyto-Tinktur:</a:t>
            </a:r>
            <a:r>
              <a:rPr sz="1019">
                <a:solidFill>
                  <a:srgbClr val="3B372E"/>
                </a:solidFill>
                <a:latin typeface="Aptos"/>
              </a:rPr>
              <a:t> Ethanolisch-wässriger Auszug aus der reifen Pflanze → maximale stoffliche Konzentration der sekundären Pflanzenstoffe für die direkte pharmakologische Akutwirkung</a:t>
            </a:r>
          </a:p>
          <a:p>
            <a:pPr>
              <a:spcAft>
                <a:spcPts val="350"/>
              </a:spcAft>
            </a:pPr>
            <a:r>
              <a:rPr sz="1019" b="1">
                <a:solidFill>
                  <a:srgbClr val="394B2D"/>
                </a:solidFill>
                <a:latin typeface="Aptos"/>
              </a:rPr>
              <a:t>Gemmotherapie (Glycerolmazerat):</a:t>
            </a:r>
            <a:r>
              <a:rPr sz="1019">
                <a:solidFill>
                  <a:srgbClr val="3B372E"/>
                </a:solidFill>
                <a:latin typeface="Aptos"/>
              </a:rPr>
              <a:t> Embryonales Knospengewebe → zelluläre Regeneration, Drainage und Schleimhautaufbau (sehr sanft, hervorragend für Kinder als Spray)</a:t>
            </a:r>
          </a:p>
          <a:p>
            <a:pPr>
              <a:spcAft>
                <a:spcPts val="350"/>
              </a:spcAft>
            </a:pPr>
            <a:r>
              <a:rPr sz="1019">
                <a:solidFill>
                  <a:srgbClr val="3B372E"/>
                </a:solidFill>
                <a:latin typeface="Aptos"/>
              </a:rPr>
              <a:t>Spagyrik (griech. spao = trennen, ageiro = vereinen): Gärung, Destillation und Veraschung vereinen ätherisches Öl (Sulfur/Seele), pflanzlichen Geist (Merkur) und Mineralsalze (Sal/Körper) zu einem ganzheitlichen Regulationsimpuls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wipe(down)">
                                      <p:cBhvr>
                                        <p:cTn id="22" dur="400"/>
                                        <p:tgtEl>
                                          <p:spTgt spid="1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animEffect transition="in" filter="wipe(down)">
                                      <p:cBhvr>
                                        <p:cTn id="27" dur="400"/>
                                        <p:tgtEl>
                                          <p:spTgt spid="1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xEl>
                                              <p:pRg st="2" end="2"/>
                                            </p:txEl>
                                          </p:spTgt>
                                        </p:tgtEl>
                                        <p:attrNameLst>
                                          <p:attrName>style.visibility</p:attrName>
                                        </p:attrNameLst>
                                      </p:cBhvr>
                                      <p:to>
                                        <p:strVal val="visible"/>
                                      </p:to>
                                    </p:set>
                                    <p:animEffect transition="in" filter="wipe(down)">
                                      <p:cBhvr>
                                        <p:cTn id="32" dur="400"/>
                                        <p:tgtEl>
                                          <p:spTgt spid="1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xEl>
                                              <p:pRg st="3" end="3"/>
                                            </p:txEl>
                                          </p:spTgt>
                                        </p:tgtEl>
                                        <p:attrNameLst>
                                          <p:attrName>style.visibility</p:attrName>
                                        </p:attrNameLst>
                                      </p:cBhvr>
                                      <p:to>
                                        <p:strVal val="visible"/>
                                      </p:to>
                                    </p:set>
                                    <p:animEffect transition="in" filter="wipe(down)">
                                      <p:cBhvr>
                                        <p:cTn id="37" dur="400"/>
                                        <p:tgtEl>
                                          <p:spTgt spid="1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xEl>
                                              <p:pRg st="4" end="4"/>
                                            </p:txEl>
                                          </p:spTgt>
                                        </p:tgtEl>
                                        <p:attrNameLst>
                                          <p:attrName>style.visibility</p:attrName>
                                        </p:attrNameLst>
                                      </p:cBhvr>
                                      <p:to>
                                        <p:strVal val="visible"/>
                                      </p:to>
                                    </p:set>
                                    <p:animEffect transition="in" filter="wipe(down)">
                                      <p:cBhvr>
                                        <p:cTn id="42" dur="400"/>
                                        <p:tgtEl>
                                          <p:spTgt spid="15">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down)">
                                      <p:cBhvr>
                                        <p:cTn id="47" dur="400"/>
                                        <p:tgtEl>
                                          <p:spTgt spid="1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7">
                                            <p:txEl>
                                              <p:pRg st="1" end="1"/>
                                            </p:txEl>
                                          </p:spTgt>
                                        </p:tgtEl>
                                        <p:attrNameLst>
                                          <p:attrName>style.visibility</p:attrName>
                                        </p:attrNameLst>
                                      </p:cBhvr>
                                      <p:to>
                                        <p:strVal val="visible"/>
                                      </p:to>
                                    </p:set>
                                    <p:animEffect transition="in" filter="wipe(down)">
                                      <p:cBhvr>
                                        <p:cTn id="52" dur="400"/>
                                        <p:tgtEl>
                                          <p:spTgt spid="1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7">
                                            <p:txEl>
                                              <p:pRg st="2" end="2"/>
                                            </p:txEl>
                                          </p:spTgt>
                                        </p:tgtEl>
                                        <p:attrNameLst>
                                          <p:attrName>style.visibility</p:attrName>
                                        </p:attrNameLst>
                                      </p:cBhvr>
                                      <p:to>
                                        <p:strVal val="visible"/>
                                      </p:to>
                                    </p:set>
                                    <p:animEffect transition="in" filter="wipe(down)">
                                      <p:cBhvr>
                                        <p:cTn id="57" dur="400"/>
                                        <p:tgtEl>
                                          <p:spTgt spid="17">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7">
                                            <p:txEl>
                                              <p:pRg st="3" end="3"/>
                                            </p:txEl>
                                          </p:spTgt>
                                        </p:tgtEl>
                                        <p:attrNameLst>
                                          <p:attrName>style.visibility</p:attrName>
                                        </p:attrNameLst>
                                      </p:cBhvr>
                                      <p:to>
                                        <p:strVal val="visible"/>
                                      </p:to>
                                    </p:set>
                                    <p:animEffect transition="in" filter="wipe(down)">
                                      <p:cBhvr>
                                        <p:cTn id="62" dur="4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name="page9">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Heilpflanzen-Monographie · Ätherisch-Öl-Drogen</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Aromatische Heilpflanzen für Atemwege, Kreislauf &amp; Schleimhaut</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Pharmakologische Kurzmonographien: Thymian, Rosmarin, Pfefferminze und Echte Kamille</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38</a:t>
            </a:r>
          </a:p>
        </p:txBody>
      </p:sp>
      <p:pic>
        <p:nvPicPr>
          <p:cNvPr id="9" name="Picture 8" descr="Thymian_1.jpg"/>
          <p:cNvPicPr>
            <a:picLocks noChangeAspect="1"/>
          </p:cNvPicPr>
          <p:nvPr/>
        </p:nvPicPr>
        <p:blipFill>
          <a:blip r:embed="rId3"/>
          <a:stretch>
            <a:fillRect/>
          </a:stretch>
        </p:blipFill>
        <p:spPr>
          <a:xfrm>
            <a:off x="411480" y="1234440"/>
            <a:ext cx="1143000" cy="1371600"/>
          </a:xfrm>
          <a:prstGeom prst="rect">
            <a:avLst/>
          </a:prstGeom>
        </p:spPr>
      </p:pic>
      <p:pic>
        <p:nvPicPr>
          <p:cNvPr id="10" name="Picture 9" descr="Rosmarin_2.jpg"/>
          <p:cNvPicPr>
            <a:picLocks noChangeAspect="1"/>
          </p:cNvPicPr>
          <p:nvPr/>
        </p:nvPicPr>
        <p:blipFill>
          <a:blip r:embed="rId4"/>
          <a:stretch>
            <a:fillRect/>
          </a:stretch>
        </p:blipFill>
        <p:spPr>
          <a:xfrm>
            <a:off x="5166360" y="1234440"/>
            <a:ext cx="1143000" cy="1371600"/>
          </a:xfrm>
          <a:prstGeom prst="rect">
            <a:avLst/>
          </a:prstGeom>
        </p:spPr>
      </p:pic>
      <p:pic>
        <p:nvPicPr>
          <p:cNvPr id="11" name="Picture 10" descr="Pfefferminze_2.jpg"/>
          <p:cNvPicPr>
            <a:picLocks noChangeAspect="1"/>
          </p:cNvPicPr>
          <p:nvPr/>
        </p:nvPicPr>
        <p:blipFill>
          <a:blip r:embed="rId5"/>
          <a:stretch>
            <a:fillRect/>
          </a:stretch>
        </p:blipFill>
        <p:spPr>
          <a:xfrm>
            <a:off x="411480" y="4206240"/>
            <a:ext cx="1143000" cy="1371600"/>
          </a:xfrm>
          <a:prstGeom prst="rect">
            <a:avLst/>
          </a:prstGeom>
        </p:spPr>
      </p:pic>
      <p:pic>
        <p:nvPicPr>
          <p:cNvPr id="12" name="Picture 11" descr="Kamille_1.jpg"/>
          <p:cNvPicPr>
            <a:picLocks noChangeAspect="1"/>
          </p:cNvPicPr>
          <p:nvPr/>
        </p:nvPicPr>
        <p:blipFill>
          <a:blip r:embed="rId6"/>
          <a:stretch>
            <a:fillRect/>
          </a:stretch>
        </p:blipFill>
        <p:spPr>
          <a:xfrm>
            <a:off x="5166360" y="4206240"/>
            <a:ext cx="1143000" cy="1371600"/>
          </a:xfrm>
          <a:prstGeom prst="rect">
            <a:avLst/>
          </a:prstGeom>
        </p:spPr>
      </p:pic>
      <p:sp>
        <p:nvSpPr>
          <p:cNvPr id="13" name="CardBg"/>
          <p:cNvSpPr/>
          <p:nvPr/>
        </p:nvSpPr>
        <p:spPr>
          <a:xfrm>
            <a:off x="1645920" y="1234440"/>
            <a:ext cx="3337560" cy="28346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LineAnimBox"/>
          <p:cNvSpPr txBox="1"/>
          <p:nvPr/>
        </p:nvSpPr>
        <p:spPr>
          <a:xfrm>
            <a:off x="1773936" y="1325880"/>
            <a:ext cx="3081528" cy="2651760"/>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1. Echter Thymian (Thymus vulgaris L.)</a:t>
            </a:r>
          </a:p>
          <a:p>
            <a:pPr>
              <a:spcAft>
                <a:spcPts val="350"/>
              </a:spcAft>
            </a:pPr>
            <a:r>
              <a:rPr sz="1000" b="1">
                <a:solidFill>
                  <a:srgbClr val="394B2D"/>
                </a:solidFill>
                <a:latin typeface="Aptos"/>
              </a:rPr>
              <a:t>Droge &amp; Wirkstoffe (Lamiaceae):</a:t>
            </a:r>
            <a:r>
              <a:rPr sz="1000">
                <a:solidFill>
                  <a:srgbClr val="3B372E"/>
                </a:solidFill>
                <a:latin typeface="Aptos"/>
              </a:rPr>
              <a:t> Thymi herba; 1–2,5 % ätherisches Öl mit den Monoterpenphenolen Thymol (30–50 %) &amp; Carvacrol sowie Polymethoxyflavonen</a:t>
            </a:r>
          </a:p>
          <a:p>
            <a:pPr>
              <a:spcAft>
                <a:spcPts val="350"/>
              </a:spcAft>
            </a:pPr>
            <a:r>
              <a:rPr sz="1000" b="1">
                <a:solidFill>
                  <a:srgbClr val="394B2D"/>
                </a:solidFill>
                <a:latin typeface="Aptos"/>
              </a:rPr>
              <a:t>Wirkprofil:</a:t>
            </a:r>
            <a:r>
              <a:rPr sz="1000">
                <a:solidFill>
                  <a:srgbClr val="3B372E"/>
                </a:solidFill>
                <a:latin typeface="Aptos"/>
              </a:rPr>
              <a:t> Stark bronchospasmolytisch (entkrampft die Bronchialmuskulatur über β2-Rezeptor-Interaktion), sekretomotorisch (Zilienschlag ↑), expektorierend sowie direkt bakterizid und antiviral (Abatmung über die Lungenbläschen!)</a:t>
            </a:r>
          </a:p>
          <a:p>
            <a:pPr>
              <a:spcAft>
                <a:spcPts val="350"/>
              </a:spcAft>
            </a:pPr>
            <a:r>
              <a:rPr sz="1000" b="1">
                <a:solidFill>
                  <a:srgbClr val="394B2D"/>
                </a:solidFill>
                <a:latin typeface="Aptos"/>
              </a:rPr>
              <a:t>Indikation:</a:t>
            </a:r>
            <a:r>
              <a:rPr sz="1000">
                <a:solidFill>
                  <a:srgbClr val="3B372E"/>
                </a:solidFill>
                <a:latin typeface="Aptos"/>
              </a:rPr>
              <a:t> Produktiver &amp; spastischer Husten, akute Bronchitis, Keuchhusten (als Tee, Fluidextrakt/Sirup – oft + Efeu oder Primelwurzel –, Inhalation oder Brustbalsam)</a:t>
            </a:r>
          </a:p>
        </p:txBody>
      </p:sp>
      <p:sp>
        <p:nvSpPr>
          <p:cNvPr id="15" name="CardBg"/>
          <p:cNvSpPr/>
          <p:nvPr/>
        </p:nvSpPr>
        <p:spPr>
          <a:xfrm>
            <a:off x="6400800" y="1234440"/>
            <a:ext cx="3337560" cy="28346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6528816" y="1325880"/>
            <a:ext cx="3081528" cy="2651760"/>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2. Rosmarin (Salvia rosmarinus / R. officinalis)</a:t>
            </a:r>
          </a:p>
          <a:p>
            <a:pPr>
              <a:spcAft>
                <a:spcPts val="350"/>
              </a:spcAft>
            </a:pPr>
            <a:r>
              <a:rPr sz="1000" b="1">
                <a:solidFill>
                  <a:srgbClr val="394B2D"/>
                </a:solidFill>
                <a:latin typeface="Aptos"/>
              </a:rPr>
              <a:t>Droge &amp; Wirkstoffe (Lamiaceae):</a:t>
            </a:r>
            <a:r>
              <a:rPr sz="1000">
                <a:solidFill>
                  <a:srgbClr val="3B372E"/>
                </a:solidFill>
                <a:latin typeface="Aptos"/>
              </a:rPr>
              <a:t> Rosmarini folium; ätherisches Öl (1,8-Cineol, α-Pinen, Kampfer, Borneol), Lamiaceen-Gerbstoffe (Rosmarinsäure) &amp; Diterpenbitterstoffe (Carnosol, Carnosolsäure)</a:t>
            </a:r>
          </a:p>
          <a:p>
            <a:pPr>
              <a:spcAft>
                <a:spcPts val="350"/>
              </a:spcAft>
            </a:pPr>
            <a:r>
              <a:rPr sz="1000" b="1">
                <a:solidFill>
                  <a:srgbClr val="394B2D"/>
                </a:solidFill>
                <a:latin typeface="Aptos"/>
              </a:rPr>
              <a:t>Wirkprofil:</a:t>
            </a:r>
            <a:r>
              <a:rPr sz="1000">
                <a:solidFill>
                  <a:srgbClr val="3B372E"/>
                </a:solidFill>
                <a:latin typeface="Aptos"/>
              </a:rPr>
              <a:t> Tonisierend, kreislaufanregend (bei Hypotonie &amp; Kältegefühl), durchblutungsfördernd (hyperämisierend), spasmolytisch, choleretisch, antioxidativ und Konzentrations-fördernd</a:t>
            </a:r>
          </a:p>
          <a:p>
            <a:pPr>
              <a:spcAft>
                <a:spcPts val="350"/>
              </a:spcAft>
            </a:pPr>
            <a:r>
              <a:rPr sz="1000" b="1">
                <a:solidFill>
                  <a:srgbClr val="394B2D"/>
                </a:solidFill>
                <a:latin typeface="Aptos"/>
              </a:rPr>
              <a:t>Indikation:</a:t>
            </a:r>
            <a:r>
              <a:rPr sz="1000">
                <a:solidFill>
                  <a:srgbClr val="3B372E"/>
                </a:solidFill>
                <a:latin typeface="Aptos"/>
              </a:rPr>
              <a:t> Erschöpfung und Frösteln im Winter, Rekonvaleszenz nach Grippe, Muskel-/Gliederschmerzen (morgendliches Heilbad, Einreibung, Tee)</a:t>
            </a:r>
          </a:p>
        </p:txBody>
      </p:sp>
      <p:sp>
        <p:nvSpPr>
          <p:cNvPr id="17" name="CardBg"/>
          <p:cNvSpPr/>
          <p:nvPr/>
        </p:nvSpPr>
        <p:spPr>
          <a:xfrm>
            <a:off x="1645920" y="4206240"/>
            <a:ext cx="3337560" cy="28803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1773936" y="4297679"/>
            <a:ext cx="3081528" cy="269747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3. Pfefferminze (Mentha × piperita L.)</a:t>
            </a:r>
          </a:p>
          <a:p>
            <a:pPr>
              <a:spcAft>
                <a:spcPts val="350"/>
              </a:spcAft>
            </a:pPr>
            <a:r>
              <a:rPr sz="1000" b="1">
                <a:solidFill>
                  <a:srgbClr val="394B2D"/>
                </a:solidFill>
                <a:latin typeface="Aptos"/>
              </a:rPr>
              <a:t>Droge &amp; Wirkstoffe (Lamiaceae):</a:t>
            </a:r>
            <a:r>
              <a:rPr sz="1000">
                <a:solidFill>
                  <a:srgbClr val="3B372E"/>
                </a:solidFill>
                <a:latin typeface="Aptos"/>
              </a:rPr>
              <a:t> Menthae piperitae folium; 1–3 % ätherisches Öl mit Levomenthol (30–55 %), Menthon, Menthylacetat &amp; 1,8-Cineol sowie Rosmarinsäure</a:t>
            </a:r>
          </a:p>
          <a:p>
            <a:pPr>
              <a:spcAft>
                <a:spcPts val="350"/>
              </a:spcAft>
            </a:pPr>
            <a:r>
              <a:rPr sz="1000" b="1">
                <a:solidFill>
                  <a:srgbClr val="394B2D"/>
                </a:solidFill>
                <a:latin typeface="Aptos"/>
              </a:rPr>
              <a:t>Wirkprofil:</a:t>
            </a:r>
            <a:r>
              <a:rPr sz="1000">
                <a:solidFill>
                  <a:srgbClr val="3B372E"/>
                </a:solidFill>
                <a:latin typeface="Aptos"/>
              </a:rPr>
              <a:t> Aktiviert selektiv die Kälterezeptoren (TRPM8) auf der Nasenschleimhaut → subjektiv sofort freiere Nasenatmung! Zudem antimikrobiell, spasmolytisch und bei Spannungskopfschmerz (10 % Öl auf die Schläfen) ebenso wirksam wie 1'000 mg Paracetamol</a:t>
            </a:r>
          </a:p>
          <a:p>
            <a:pPr>
              <a:spcAft>
                <a:spcPts val="350"/>
              </a:spcAft>
            </a:pPr>
            <a:r>
              <a:rPr sz="1000" b="1">
                <a:solidFill>
                  <a:srgbClr val="394B2D"/>
                </a:solidFill>
                <a:latin typeface="Aptos"/>
              </a:rPr>
              <a:t>Wichtige Kontraindikation (Kratschmer-Reflex!):</a:t>
            </a:r>
            <a:r>
              <a:rPr sz="1000">
                <a:solidFill>
                  <a:srgbClr val="3B372E"/>
                </a:solidFill>
                <a:latin typeface="Aptos"/>
              </a:rPr>
              <a:t> Mentholhaltige Öle niemals im Gesicht von Säuglingen und Kleinkindern (&lt; 2–3 J.) anwenden (Gefahr von Stimmritzenkrampf / Laryngospasmus &amp; Atemstillstand!)</a:t>
            </a:r>
          </a:p>
        </p:txBody>
      </p:sp>
      <p:sp>
        <p:nvSpPr>
          <p:cNvPr id="19" name="CardBg"/>
          <p:cNvSpPr/>
          <p:nvPr/>
        </p:nvSpPr>
        <p:spPr>
          <a:xfrm>
            <a:off x="6400800" y="4206240"/>
            <a:ext cx="3337560" cy="28803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6528816" y="4297679"/>
            <a:ext cx="3081528" cy="2697479"/>
          </a:xfrm>
          <a:prstGeom prst="rect">
            <a:avLst/>
          </a:prstGeom>
          <a:noFill/>
        </p:spPr>
        <p:txBody>
          <a:bodyPr wrap="square" lIns="36576" rIns="36576" tIns="18288" bIns="18288">
            <a:spAutoFit/>
          </a:bodyPr>
          <a:lstStyle/>
          <a:p>
            <a:pPr>
              <a:spcAft>
                <a:spcPts val="400"/>
              </a:spcAft>
            </a:pPr>
            <a:r>
              <a:rPr sz="1250" b="1">
                <a:solidFill>
                  <a:srgbClr val="394B2D"/>
                </a:solidFill>
                <a:latin typeface="Georgia"/>
              </a:rPr>
              <a:t>4. Echte Kamille (Matricaria chamomilla L.)</a:t>
            </a:r>
          </a:p>
          <a:p>
            <a:pPr>
              <a:spcAft>
                <a:spcPts val="350"/>
              </a:spcAft>
            </a:pPr>
            <a:r>
              <a:rPr sz="1000" b="1">
                <a:solidFill>
                  <a:srgbClr val="394B2D"/>
                </a:solidFill>
                <a:latin typeface="Aptos"/>
              </a:rPr>
              <a:t>Droge &amp; Wirkstoffe (Asteraceae):</a:t>
            </a:r>
            <a:r>
              <a:rPr sz="1000">
                <a:solidFill>
                  <a:srgbClr val="3B372E"/>
                </a:solidFill>
                <a:latin typeface="Aptos"/>
              </a:rPr>
              <a:t> Matricariae flos (mit hohlem Blütenboden!); blaues ätherisches Öl mit (-)-α-Bisabolol und Chamazulen (entsteht bei Wasserdampfdestillation aus Matricin), Flavonoide (Apigenin-7-glucosid) sowie bis 10 % reizlindernde Schleimstoffe (Polysaccharide)</a:t>
            </a:r>
          </a:p>
          <a:p>
            <a:pPr>
              <a:spcAft>
                <a:spcPts val="350"/>
              </a:spcAft>
            </a:pPr>
            <a:r>
              <a:rPr sz="1000" b="1">
                <a:solidFill>
                  <a:srgbClr val="394B2D"/>
                </a:solidFill>
                <a:latin typeface="Aptos"/>
              </a:rPr>
              <a:t>Wirkprofil:</a:t>
            </a:r>
            <a:r>
              <a:rPr sz="1000">
                <a:solidFill>
                  <a:srgbClr val="3B372E"/>
                </a:solidFill>
                <a:latin typeface="Aptos"/>
              </a:rPr>
              <a:t> Ausgeprägt antiphlogistisch (COX-/LOX-Hemmung durch Chamazulen &amp; Bisabolol), wundheilungsfördernd (Granulation ↑), mukoprotektiv (Schleimstoffe), spasmolytisch und antibakteriell</a:t>
            </a:r>
          </a:p>
          <a:p>
            <a:pPr>
              <a:spcAft>
                <a:spcPts val="350"/>
              </a:spcAft>
            </a:pPr>
            <a:r>
              <a:rPr sz="1000" b="1">
                <a:solidFill>
                  <a:srgbClr val="394B2D"/>
                </a:solidFill>
                <a:latin typeface="Aptos"/>
              </a:rPr>
              <a:t>Indikation:</a:t>
            </a:r>
            <a:r>
              <a:rPr sz="1000">
                <a:solidFill>
                  <a:srgbClr val="3B372E"/>
                </a:solidFill>
                <a:latin typeface="Aptos"/>
              </a:rPr>
              <a:t> Dampfinhalation bei akuter Sinusitis, Rhinitis &amp; Reizhusten, Gurgellösung bei Pharyngitis sowie Magenschleimhautschutz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wipe(down)">
                                      <p:cBhvr>
                                        <p:cTn id="27" dur="400"/>
                                        <p:tgtEl>
                                          <p:spTgt spid="1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xEl>
                                              <p:pRg st="1" end="1"/>
                                            </p:txEl>
                                          </p:spTgt>
                                        </p:tgtEl>
                                        <p:attrNameLst>
                                          <p:attrName>style.visibility</p:attrName>
                                        </p:attrNameLst>
                                      </p:cBhvr>
                                      <p:to>
                                        <p:strVal val="visible"/>
                                      </p:to>
                                    </p:set>
                                    <p:animEffect transition="in" filter="wipe(down)">
                                      <p:cBhvr>
                                        <p:cTn id="32" dur="400"/>
                                        <p:tgtEl>
                                          <p:spTgt spid="1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animEffect transition="in" filter="wipe(down)">
                                      <p:cBhvr>
                                        <p:cTn id="37" dur="400"/>
                                        <p:tgtEl>
                                          <p:spTgt spid="1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xEl>
                                              <p:pRg st="3" end="3"/>
                                            </p:txEl>
                                          </p:spTgt>
                                        </p:tgtEl>
                                        <p:attrNameLst>
                                          <p:attrName>style.visibility</p:attrName>
                                        </p:attrNameLst>
                                      </p:cBhvr>
                                      <p:to>
                                        <p:strVal val="visible"/>
                                      </p:to>
                                    </p:set>
                                    <p:animEffect transition="in" filter="wipe(down)">
                                      <p:cBhvr>
                                        <p:cTn id="42" dur="400"/>
                                        <p:tgtEl>
                                          <p:spTgt spid="1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wipe(down)">
                                      <p:cBhvr>
                                        <p:cTn id="47" dur="400"/>
                                        <p:tgtEl>
                                          <p:spTgt spid="16">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txEl>
                                              <p:pRg st="1" end="1"/>
                                            </p:txEl>
                                          </p:spTgt>
                                        </p:tgtEl>
                                        <p:attrNameLst>
                                          <p:attrName>style.visibility</p:attrName>
                                        </p:attrNameLst>
                                      </p:cBhvr>
                                      <p:to>
                                        <p:strVal val="visible"/>
                                      </p:to>
                                    </p:set>
                                    <p:animEffect transition="in" filter="wipe(down)">
                                      <p:cBhvr>
                                        <p:cTn id="52" dur="400"/>
                                        <p:tgtEl>
                                          <p:spTgt spid="16">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txEl>
                                              <p:pRg st="2" end="2"/>
                                            </p:txEl>
                                          </p:spTgt>
                                        </p:tgtEl>
                                        <p:attrNameLst>
                                          <p:attrName>style.visibility</p:attrName>
                                        </p:attrNameLst>
                                      </p:cBhvr>
                                      <p:to>
                                        <p:strVal val="visible"/>
                                      </p:to>
                                    </p:set>
                                    <p:animEffect transition="in" filter="wipe(down)">
                                      <p:cBhvr>
                                        <p:cTn id="57" dur="400"/>
                                        <p:tgtEl>
                                          <p:spTgt spid="16">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6">
                                            <p:txEl>
                                              <p:pRg st="3" end="3"/>
                                            </p:txEl>
                                          </p:spTgt>
                                        </p:tgtEl>
                                        <p:attrNameLst>
                                          <p:attrName>style.visibility</p:attrName>
                                        </p:attrNameLst>
                                      </p:cBhvr>
                                      <p:to>
                                        <p:strVal val="visible"/>
                                      </p:to>
                                    </p:set>
                                    <p:animEffect transition="in" filter="wipe(down)">
                                      <p:cBhvr>
                                        <p:cTn id="62" dur="400"/>
                                        <p:tgtEl>
                                          <p:spTgt spid="16">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8">
                                            <p:txEl>
                                              <p:pRg st="0" end="0"/>
                                            </p:txEl>
                                          </p:spTgt>
                                        </p:tgtEl>
                                        <p:attrNameLst>
                                          <p:attrName>style.visibility</p:attrName>
                                        </p:attrNameLst>
                                      </p:cBhvr>
                                      <p:to>
                                        <p:strVal val="visible"/>
                                      </p:to>
                                    </p:set>
                                    <p:animEffect transition="in" filter="wipe(down)">
                                      <p:cBhvr>
                                        <p:cTn id="67" dur="400"/>
                                        <p:tgtEl>
                                          <p:spTgt spid="18">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8">
                                            <p:txEl>
                                              <p:pRg st="1" end="1"/>
                                            </p:txEl>
                                          </p:spTgt>
                                        </p:tgtEl>
                                        <p:attrNameLst>
                                          <p:attrName>style.visibility</p:attrName>
                                        </p:attrNameLst>
                                      </p:cBhvr>
                                      <p:to>
                                        <p:strVal val="visible"/>
                                      </p:to>
                                    </p:set>
                                    <p:animEffect transition="in" filter="wipe(down)">
                                      <p:cBhvr>
                                        <p:cTn id="72" dur="400"/>
                                        <p:tgtEl>
                                          <p:spTgt spid="18">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8">
                                            <p:txEl>
                                              <p:pRg st="2" end="2"/>
                                            </p:txEl>
                                          </p:spTgt>
                                        </p:tgtEl>
                                        <p:attrNameLst>
                                          <p:attrName>style.visibility</p:attrName>
                                        </p:attrNameLst>
                                      </p:cBhvr>
                                      <p:to>
                                        <p:strVal val="visible"/>
                                      </p:to>
                                    </p:set>
                                    <p:animEffect transition="in" filter="wipe(down)">
                                      <p:cBhvr>
                                        <p:cTn id="77" dur="400"/>
                                        <p:tgtEl>
                                          <p:spTgt spid="18">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8">
                                            <p:txEl>
                                              <p:pRg st="3" end="3"/>
                                            </p:txEl>
                                          </p:spTgt>
                                        </p:tgtEl>
                                        <p:attrNameLst>
                                          <p:attrName>style.visibility</p:attrName>
                                        </p:attrNameLst>
                                      </p:cBhvr>
                                      <p:to>
                                        <p:strVal val="visible"/>
                                      </p:to>
                                    </p:set>
                                    <p:animEffect transition="in" filter="wipe(down)">
                                      <p:cBhvr>
                                        <p:cTn id="82" dur="400"/>
                                        <p:tgtEl>
                                          <p:spTgt spid="18">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20">
                                            <p:txEl>
                                              <p:pRg st="0" end="0"/>
                                            </p:txEl>
                                          </p:spTgt>
                                        </p:tgtEl>
                                        <p:attrNameLst>
                                          <p:attrName>style.visibility</p:attrName>
                                        </p:attrNameLst>
                                      </p:cBhvr>
                                      <p:to>
                                        <p:strVal val="visible"/>
                                      </p:to>
                                    </p:set>
                                    <p:animEffect transition="in" filter="wipe(down)">
                                      <p:cBhvr>
                                        <p:cTn id="87" dur="400"/>
                                        <p:tgtEl>
                                          <p:spTgt spid="20">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20">
                                            <p:txEl>
                                              <p:pRg st="1" end="1"/>
                                            </p:txEl>
                                          </p:spTgt>
                                        </p:tgtEl>
                                        <p:attrNameLst>
                                          <p:attrName>style.visibility</p:attrName>
                                        </p:attrNameLst>
                                      </p:cBhvr>
                                      <p:to>
                                        <p:strVal val="visible"/>
                                      </p:to>
                                    </p:set>
                                    <p:animEffect transition="in" filter="wipe(down)">
                                      <p:cBhvr>
                                        <p:cTn id="92" dur="400"/>
                                        <p:tgtEl>
                                          <p:spTgt spid="20">
                                            <p:txEl>
                                              <p:p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0">
                                            <p:txEl>
                                              <p:pRg st="2" end="2"/>
                                            </p:txEl>
                                          </p:spTgt>
                                        </p:tgtEl>
                                        <p:attrNameLst>
                                          <p:attrName>style.visibility</p:attrName>
                                        </p:attrNameLst>
                                      </p:cBhvr>
                                      <p:to>
                                        <p:strVal val="visible"/>
                                      </p:to>
                                    </p:set>
                                    <p:animEffect transition="in" filter="wipe(down)">
                                      <p:cBhvr>
                                        <p:cTn id="97" dur="400"/>
                                        <p:tgtEl>
                                          <p:spTgt spid="20">
                                            <p:txEl>
                                              <p:pRg st="2" end="2"/>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20">
                                            <p:txEl>
                                              <p:pRg st="3" end="3"/>
                                            </p:txEl>
                                          </p:spTgt>
                                        </p:tgtEl>
                                        <p:attrNameLst>
                                          <p:attrName>style.visibility</p:attrName>
                                        </p:attrNameLst>
                                      </p:cBhvr>
                                      <p:to>
                                        <p:strVal val="visible"/>
                                      </p:to>
                                    </p:set>
                                    <p:animEffect transition="in" filter="wipe(down)">
                                      <p:cBhvr>
                                        <p:cTn id="102" dur="4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6" grpId="0" build="p"/>
      <p:bldP spid="18" grpId="0" build="p"/>
      <p:bldP spid="20"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name="page13">
    <p:bg>
      <p:bgPr>
        <a:solidFill>
          <a:srgbClr val="F8F4E9"/>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244BE9C-417A-F510-566E-57A6CEBF08F6}"/>
              </a:ext>
            </a:extLst>
          </p:cNvPr>
          <p:cNvPicPr>
            <a:picLocks noChangeAspect="1"/>
          </p:cNvPicPr>
          <p:nvPr/>
        </p:nvPicPr>
        <p:blipFill>
          <a:blip r:embed="rId3"/>
          <a:stretch>
            <a:fillRect/>
          </a:stretch>
        </p:blipFill>
        <p:spPr>
          <a:xfrm>
            <a:off x="6492240" y="4800600"/>
            <a:ext cx="3246120" cy="2240280"/>
          </a:xfrm>
          <a:prstGeom prst="rect">
            <a:avLst/>
          </a:prstGeom>
          <a:noFill/>
          <a:ln>
            <a:noFill/>
          </a:ln>
        </p:spPr>
      </p:pic>
      <p:pic>
        <p:nvPicPr>
          <p:cNvPr id="6" name="Grafik 5">
            <a:extLst>
              <a:ext uri="{FF2B5EF4-FFF2-40B4-BE49-F238E27FC236}">
                <a16:creationId xmlns:a16="http://schemas.microsoft.com/office/drawing/2014/main" id="{E6E6AF2F-7CDF-0124-A725-5B84117BCC9A}"/>
              </a:ext>
            </a:extLst>
          </p:cNvPr>
          <p:cNvPicPr>
            <a:picLocks noChangeAspect="1"/>
          </p:cNvPicPr>
          <p:nvPr/>
        </p:nvPicPr>
        <p:blipFill>
          <a:blip r:embed="rId4"/>
          <a:stretch>
            <a:fillRect/>
          </a:stretch>
        </p:blipFill>
        <p:spPr>
          <a:xfrm>
            <a:off x="2194560" y="4800600"/>
            <a:ext cx="2011680" cy="2240280"/>
          </a:xfrm>
          <a:prstGeom prst="rect">
            <a:avLst/>
          </a:prstGeom>
          <a:noFill/>
          <a:ln>
            <a:noFill/>
          </a:ln>
        </p:spPr>
      </p:pic>
      <p:pic>
        <p:nvPicPr>
          <p:cNvPr id="7" name="Grafik 6">
            <a:extLst>
              <a:ext uri="{FF2B5EF4-FFF2-40B4-BE49-F238E27FC236}">
                <a16:creationId xmlns:a16="http://schemas.microsoft.com/office/drawing/2014/main" id="{4267F8AE-84E9-B159-DEF4-541AF2CC11E4}"/>
              </a:ext>
            </a:extLst>
          </p:cNvPr>
          <p:cNvPicPr>
            <a:picLocks noChangeAspect="1"/>
          </p:cNvPicPr>
          <p:nvPr/>
        </p:nvPicPr>
        <p:blipFill>
          <a:blip r:embed="rId5"/>
          <a:stretch>
            <a:fillRect/>
          </a:stretch>
        </p:blipFill>
        <p:spPr>
          <a:xfrm>
            <a:off x="411480" y="4800600"/>
            <a:ext cx="1645920" cy="2240280"/>
          </a:xfrm>
          <a:prstGeom prst="rect">
            <a:avLst/>
          </a:prstGeom>
          <a:noFill/>
          <a:ln>
            <a:noFill/>
          </a:ln>
        </p:spPr>
      </p:pic>
      <p:pic>
        <p:nvPicPr>
          <p:cNvPr id="8" name="Grafik 7">
            <a:extLst>
              <a:ext uri="{FF2B5EF4-FFF2-40B4-BE49-F238E27FC236}">
                <a16:creationId xmlns:a16="http://schemas.microsoft.com/office/drawing/2014/main" id="{B03209EA-A910-A4D3-002A-E191FB0BD127}"/>
              </a:ext>
            </a:extLst>
          </p:cNvPr>
          <p:cNvPicPr>
            <a:picLocks noChangeAspect="1"/>
          </p:cNvPicPr>
          <p:nvPr/>
        </p:nvPicPr>
        <p:blipFill>
          <a:blip r:embed="rId6"/>
          <a:stretch>
            <a:fillRect/>
          </a:stretch>
        </p:blipFill>
        <p:spPr>
          <a:xfrm>
            <a:off x="4343400" y="4800600"/>
            <a:ext cx="2011680" cy="2240280"/>
          </a:xfrm>
          <a:prstGeom prst="rect">
            <a:avLst/>
          </a:prstGeom>
          <a:noFill/>
          <a:ln>
            <a:noFill/>
          </a:ln>
        </p:spPr>
      </p:pic>
      <p:sp>
        <p:nvSpPr>
          <p:cNvPr id="33"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Biochemie · Schüssler-Salze</a:t>
            </a:r>
          </a:p>
        </p:txBody>
      </p:sp>
      <p:sp>
        <p:nvSpPr>
          <p:cNvPr id="35"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Biochemie nach Dr. Schüssler: Das Immuntrio (+ Nr. 21)</a:t>
            </a:r>
          </a:p>
        </p:txBody>
      </p:sp>
      <p:sp>
        <p:nvSpPr>
          <p:cNvPr id="36"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Phasengerechte Mineralstoff-Regulation bei viralen und bakteriellen HNO- und Atemwegsinfekten</a:t>
            </a:r>
          </a:p>
        </p:txBody>
      </p:sp>
      <p:sp>
        <p:nvSpPr>
          <p:cNvPr id="37"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39"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39</a:t>
            </a:r>
          </a:p>
        </p:txBody>
      </p:sp>
      <p:sp>
        <p:nvSpPr>
          <p:cNvPr id="40" name="CardBg"/>
          <p:cNvSpPr/>
          <p:nvPr/>
        </p:nvSpPr>
        <p:spPr>
          <a:xfrm>
            <a:off x="411480" y="1234440"/>
            <a:ext cx="4617720" cy="34290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LineAnimBox"/>
          <p:cNvSpPr txBox="1"/>
          <p:nvPr/>
        </p:nvSpPr>
        <p:spPr>
          <a:xfrm>
            <a:off x="539496" y="1325880"/>
            <a:ext cx="4361688" cy="32461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3 Basis-Salze der Entzündungsphasen</a:t>
            </a:r>
          </a:p>
          <a:p>
            <a:pPr>
              <a:spcAft>
                <a:spcPts val="350"/>
              </a:spcAft>
            </a:pPr>
            <a:r>
              <a:rPr sz="1050">
                <a:solidFill>
                  <a:srgbClr val="3B372E"/>
                </a:solidFill>
                <a:latin typeface="Aptos"/>
              </a:rPr>
              <a:t>Nr. 3 Ferrum phosphoricum D12 (1. Entzündungsstadium): Das «Erste-Hilfe-Mittel» bei Infektbeginn, Frösteln, Halsschmerzen und leichtem Fieber (&lt; 38,5 °C). Verbessert die Sauerstoffbindung und aktiviert die Makrophagen an der Schleimhautbarriere</a:t>
            </a:r>
          </a:p>
          <a:p>
            <a:pPr>
              <a:spcAft>
                <a:spcPts val="350"/>
              </a:spcAft>
            </a:pPr>
            <a:r>
              <a:rPr sz="1050">
                <a:solidFill>
                  <a:srgbClr val="3B372E"/>
                </a:solidFill>
                <a:latin typeface="Aptos"/>
              </a:rPr>
              <a:t>Nr. 4 Kalium chloratum D6 (2. Entzündungsstadium): Das klassische Schleimhaut- und Drüsenmittel! Wenn sich der Infekt festsetzt (weisslich-fibrinöses Sekret, geschwollene Lymphknoten, Tubenkatarrh, Bronchitis)</a:t>
            </a:r>
          </a:p>
          <a:p>
            <a:pPr>
              <a:spcAft>
                <a:spcPts val="350"/>
              </a:spcAft>
            </a:pPr>
            <a:r>
              <a:rPr sz="1050">
                <a:solidFill>
                  <a:srgbClr val="3B372E"/>
                </a:solidFill>
                <a:latin typeface="Aptos"/>
              </a:rPr>
              <a:t>Nr. 10 Natrium sulfuricum D6 (Ausleitung &amp; Entschlackung): Fördert über Leber, Galle und Darm den Abtransport von Zelltrümmern, Stoffwechselendprodukten und überschüssiger Gewebsflüssigkeit</a:t>
            </a:r>
          </a:p>
        </p:txBody>
      </p:sp>
      <p:sp>
        <p:nvSpPr>
          <p:cNvPr id="42" name="CardBg"/>
          <p:cNvSpPr/>
          <p:nvPr/>
        </p:nvSpPr>
        <p:spPr>
          <a:xfrm>
            <a:off x="5166360" y="1234440"/>
            <a:ext cx="4572000" cy="34290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LineAnimBox"/>
          <p:cNvSpPr txBox="1"/>
          <p:nvPr/>
        </p:nvSpPr>
        <p:spPr>
          <a:xfrm>
            <a:off x="5294376" y="1325880"/>
            <a:ext cx="4315968" cy="32461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Erweiterung mit Nr. 21 &amp; Anwendungsprotokoll</a:t>
            </a:r>
          </a:p>
          <a:p>
            <a:pPr>
              <a:spcAft>
                <a:spcPts val="350"/>
              </a:spcAft>
            </a:pPr>
            <a:r>
              <a:rPr sz="1050">
                <a:solidFill>
                  <a:srgbClr val="3B372E"/>
                </a:solidFill>
                <a:latin typeface="Aptos"/>
              </a:rPr>
              <a:t>Nr. 21 Zincum chloratum D12 (Der Immun-Katalysator): Ergänzt das klassische Trio ideal (wie im Kombi-Präparat «Nr. 3 plus / 3, 4, 10 &amp; 21»). Unterstützt den Zink-Stoffwechsel der T-Lymphozyten und beschleunigt die Schleimhautregeneration</a:t>
            </a:r>
          </a:p>
          <a:p>
            <a:pPr>
              <a:spcAft>
                <a:spcPts val="350"/>
              </a:spcAft>
            </a:pPr>
            <a:r>
              <a:rPr sz="1050" b="1">
                <a:solidFill>
                  <a:srgbClr val="394B2D"/>
                </a:solidFill>
                <a:latin typeface="Aptos"/>
              </a:rPr>
              <a:t>Präventive Kur im Herbst/Winter (3–4 Wochen):</a:t>
            </a:r>
            <a:r>
              <a:rPr sz="1050">
                <a:solidFill>
                  <a:srgbClr val="3B372E"/>
                </a:solidFill>
                <a:latin typeface="Aptos"/>
              </a:rPr>
              <a:t> Morgens Nr. 3, mittags Nr. 4, abends Nr. 10 (plus Nr. 21) je 2–3 Tabletten im Mund zergehen lassen oder 3× täglich 1 Stick</a:t>
            </a:r>
          </a:p>
          <a:p>
            <a:pPr>
              <a:spcAft>
                <a:spcPts val="350"/>
              </a:spcAft>
            </a:pPr>
            <a:r>
              <a:rPr sz="1050" b="1">
                <a:solidFill>
                  <a:srgbClr val="394B2D"/>
                </a:solidFill>
                <a:latin typeface="Aptos"/>
              </a:rPr>
              <a:t>Akut-Einnahme bei ersten Erkältungssymptomen:</a:t>
            </a:r>
            <a:r>
              <a:rPr sz="1050">
                <a:solidFill>
                  <a:srgbClr val="3B372E"/>
                </a:solidFill>
                <a:latin typeface="Aptos"/>
              </a:rPr>
              <a:t> Alle 15–30 Minuten 1 Tablette Nr. 3 D12 lutschen!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1">
                                            <p:txEl>
                                              <p:pRg st="0" end="0"/>
                                            </p:txEl>
                                          </p:spTgt>
                                        </p:tgtEl>
                                        <p:attrNameLst>
                                          <p:attrName>style.visibility</p:attrName>
                                        </p:attrNameLst>
                                      </p:cBhvr>
                                      <p:to>
                                        <p:strVal val="visible"/>
                                      </p:to>
                                    </p:set>
                                    <p:animEffect transition="in" filter="wipe(down)">
                                      <p:cBhvr>
                                        <p:cTn id="27" dur="400"/>
                                        <p:tgtEl>
                                          <p:spTgt spid="4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1">
                                            <p:txEl>
                                              <p:pRg st="1" end="1"/>
                                            </p:txEl>
                                          </p:spTgt>
                                        </p:tgtEl>
                                        <p:attrNameLst>
                                          <p:attrName>style.visibility</p:attrName>
                                        </p:attrNameLst>
                                      </p:cBhvr>
                                      <p:to>
                                        <p:strVal val="visible"/>
                                      </p:to>
                                    </p:set>
                                    <p:animEffect transition="in" filter="wipe(down)">
                                      <p:cBhvr>
                                        <p:cTn id="32" dur="400"/>
                                        <p:tgtEl>
                                          <p:spTgt spid="4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1">
                                            <p:txEl>
                                              <p:pRg st="2" end="2"/>
                                            </p:txEl>
                                          </p:spTgt>
                                        </p:tgtEl>
                                        <p:attrNameLst>
                                          <p:attrName>style.visibility</p:attrName>
                                        </p:attrNameLst>
                                      </p:cBhvr>
                                      <p:to>
                                        <p:strVal val="visible"/>
                                      </p:to>
                                    </p:set>
                                    <p:animEffect transition="in" filter="wipe(down)">
                                      <p:cBhvr>
                                        <p:cTn id="37" dur="400"/>
                                        <p:tgtEl>
                                          <p:spTgt spid="4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1">
                                            <p:txEl>
                                              <p:pRg st="3" end="3"/>
                                            </p:txEl>
                                          </p:spTgt>
                                        </p:tgtEl>
                                        <p:attrNameLst>
                                          <p:attrName>style.visibility</p:attrName>
                                        </p:attrNameLst>
                                      </p:cBhvr>
                                      <p:to>
                                        <p:strVal val="visible"/>
                                      </p:to>
                                    </p:set>
                                    <p:animEffect transition="in" filter="wipe(down)">
                                      <p:cBhvr>
                                        <p:cTn id="42" dur="400"/>
                                        <p:tgtEl>
                                          <p:spTgt spid="4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Effect transition="in" filter="wipe(down)">
                                      <p:cBhvr>
                                        <p:cTn id="47" dur="400"/>
                                        <p:tgtEl>
                                          <p:spTgt spid="4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3">
                                            <p:txEl>
                                              <p:pRg st="1" end="1"/>
                                            </p:txEl>
                                          </p:spTgt>
                                        </p:tgtEl>
                                        <p:attrNameLst>
                                          <p:attrName>style.visibility</p:attrName>
                                        </p:attrNameLst>
                                      </p:cBhvr>
                                      <p:to>
                                        <p:strVal val="visible"/>
                                      </p:to>
                                    </p:set>
                                    <p:animEffect transition="in" filter="wipe(down)">
                                      <p:cBhvr>
                                        <p:cTn id="52" dur="400"/>
                                        <p:tgtEl>
                                          <p:spTgt spid="4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3">
                                            <p:txEl>
                                              <p:pRg st="2" end="2"/>
                                            </p:txEl>
                                          </p:spTgt>
                                        </p:tgtEl>
                                        <p:attrNameLst>
                                          <p:attrName>style.visibility</p:attrName>
                                        </p:attrNameLst>
                                      </p:cBhvr>
                                      <p:to>
                                        <p:strVal val="visible"/>
                                      </p:to>
                                    </p:set>
                                    <p:animEffect transition="in" filter="wipe(down)">
                                      <p:cBhvr>
                                        <p:cTn id="57" dur="400"/>
                                        <p:tgtEl>
                                          <p:spTgt spid="43">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3">
                                            <p:txEl>
                                              <p:pRg st="3" end="3"/>
                                            </p:txEl>
                                          </p:spTgt>
                                        </p:tgtEl>
                                        <p:attrNameLst>
                                          <p:attrName>style.visibility</p:attrName>
                                        </p:attrNameLst>
                                      </p:cBhvr>
                                      <p:to>
                                        <p:strVal val="visible"/>
                                      </p:to>
                                    </p:set>
                                    <p:animEffect transition="in" filter="wipe(down)">
                                      <p:cBhvr>
                                        <p:cTn id="62" dur="400"/>
                                        <p:tgtEl>
                                          <p:spTgt spid="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bldP spid="4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6E0D0AB1-667A-9891-9257-8FE09D22F40A}"/>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D93C064E-2860-76F7-5259-B4BDA87246C6}"/>
              </a:ext>
            </a:extLst>
          </p:cNvPr>
          <p:cNvPicPr>
            <a:picLocks noChangeAspect="1"/>
          </p:cNvPicPr>
          <p:nvPr/>
        </p:nvPicPr>
        <p:blipFill>
          <a:blip r:embed="rId3"/>
          <a:stretch>
            <a:fillRect/>
          </a:stretch>
        </p:blipFill>
        <p:spPr>
          <a:xfrm>
            <a:off x="411480" y="4251960"/>
            <a:ext cx="2971800" cy="2788920"/>
          </a:xfrm>
          <a:prstGeom prst="rect">
            <a:avLst/>
          </a:prstGeom>
          <a:noFill/>
          <a:ln>
            <a:noFill/>
          </a:ln>
        </p:spPr>
      </p:pic>
      <p:pic>
        <p:nvPicPr>
          <p:cNvPr id="4" name="Grafik 3">
            <a:extLst>
              <a:ext uri="{FF2B5EF4-FFF2-40B4-BE49-F238E27FC236}">
                <a16:creationId xmlns:a16="http://schemas.microsoft.com/office/drawing/2014/main" id="{C79B4828-3CED-7226-7DCD-EB7D6EBFBA6A}"/>
              </a:ext>
            </a:extLst>
          </p:cNvPr>
          <p:cNvPicPr>
            <a:picLocks noChangeAspect="1"/>
          </p:cNvPicPr>
          <p:nvPr/>
        </p:nvPicPr>
        <p:blipFill>
          <a:blip r:embed="rId4"/>
          <a:stretch>
            <a:fillRect/>
          </a:stretch>
        </p:blipFill>
        <p:spPr>
          <a:xfrm>
            <a:off x="3520440" y="4251960"/>
            <a:ext cx="2971800" cy="2788920"/>
          </a:xfrm>
          <a:prstGeom prst="rect">
            <a:avLst/>
          </a:prstGeom>
          <a:noFill/>
          <a:ln>
            <a:noFill/>
          </a:ln>
        </p:spPr>
      </p:pic>
      <p:pic>
        <p:nvPicPr>
          <p:cNvPr id="5" name="Grafik 4">
            <a:extLst>
              <a:ext uri="{FF2B5EF4-FFF2-40B4-BE49-F238E27FC236}">
                <a16:creationId xmlns:a16="http://schemas.microsoft.com/office/drawing/2014/main" id="{4560CC19-D32F-3959-33F7-0A8F1478558E}"/>
              </a:ext>
            </a:extLst>
          </p:cNvPr>
          <p:cNvPicPr>
            <a:picLocks noChangeAspect="1"/>
          </p:cNvPicPr>
          <p:nvPr/>
        </p:nvPicPr>
        <p:blipFill>
          <a:blip r:embed="rId5"/>
          <a:stretch>
            <a:fillRect/>
          </a:stretch>
        </p:blipFill>
        <p:spPr>
          <a:xfrm>
            <a:off x="6629400" y="4251960"/>
            <a:ext cx="3108960" cy="2788920"/>
          </a:xfrm>
          <a:prstGeom prst="rect">
            <a:avLst/>
          </a:prstGeom>
          <a:noFill/>
          <a:ln>
            <a:noFill/>
          </a:ln>
        </p:spPr>
      </p:pic>
      <p:sp>
        <p:nvSpPr>
          <p:cNvPr id="14"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Hydrotherapie · Kneipp</a:t>
            </a:r>
          </a:p>
        </p:txBody>
      </p:sp>
      <p:sp>
        <p:nvSpPr>
          <p:cNvPr id="16"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Hydrotherapie nach Sebastian Kneipp: Gefäss- &amp; Immuntraining</a:t>
            </a:r>
          </a:p>
        </p:txBody>
      </p:sp>
      <p:sp>
        <p:nvSpPr>
          <p:cNvPr id="17"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Thermische Kalt-Warm-Reize trainieren die neurovaskuläre Reaktion der Nasen- und Rachenschleimhaut</a:t>
            </a:r>
          </a:p>
        </p:txBody>
      </p:sp>
      <p:sp>
        <p:nvSpPr>
          <p:cNvPr id="18"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0"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40</a:t>
            </a:r>
          </a:p>
        </p:txBody>
      </p:sp>
      <p:sp>
        <p:nvSpPr>
          <p:cNvPr id="21" name="CardBg"/>
          <p:cNvSpPr/>
          <p:nvPr/>
        </p:nvSpPr>
        <p:spPr>
          <a:xfrm>
            <a:off x="411480" y="1234440"/>
            <a:ext cx="9326880" cy="28803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LineAnimBox"/>
          <p:cNvSpPr txBox="1"/>
          <p:nvPr/>
        </p:nvSpPr>
        <p:spPr>
          <a:xfrm>
            <a:off x="539496" y="1325880"/>
            <a:ext cx="907084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Physiologischer Wirkmechanismus (Konsensuelle Gefässreaktion)</a:t>
            </a:r>
          </a:p>
          <a:p>
            <a:pPr>
              <a:spcAft>
                <a:spcPts val="350"/>
              </a:spcAft>
            </a:pPr>
            <a:r>
              <a:rPr sz="1080" b="1">
                <a:solidFill>
                  <a:srgbClr val="394B2D"/>
                </a:solidFill>
                <a:latin typeface="Aptos"/>
              </a:rPr>
              <a:t>Reflektorische Schleimhautkopplung:</a:t>
            </a:r>
            <a:r>
              <a:rPr sz="1080">
                <a:solidFill>
                  <a:srgbClr val="3B372E"/>
                </a:solidFill>
                <a:latin typeface="Aptos"/>
              </a:rPr>
              <a:t> Kalte Füsse oder Kältereize auf der Haut führen über den Sympathikus innerhalb von Sekunden zu einer reflektorischen Vasokonstriktion (Minderdurchblutung) der Nasen- und Rachenschleimhaut – dadurch sinkt dort die lokale Abwehrzelldichte und Rhinoviren können leicht eindringen!</a:t>
            </a:r>
          </a:p>
          <a:p>
            <a:pPr>
              <a:spcAft>
                <a:spcPts val="350"/>
              </a:spcAft>
            </a:pPr>
            <a:r>
              <a:rPr sz="1080">
                <a:solidFill>
                  <a:srgbClr val="3B372E"/>
                </a:solidFill>
                <a:latin typeface="Aptos"/>
              </a:rPr>
              <a:t>Das Kneipp-Trainingsprinzip (Wassertreten, Knieguss, Armguss, Wechselduschen): Ein kurzer, gezielter Kaltreiz (10–30 Sek.) auf den zuvor warmen Körper erzeugt nach anfänglicher Gefässverengung eine reaktive Hyperämie (kräftige Mehrdurchblutung mit wohligem Wärmegefühl)</a:t>
            </a:r>
          </a:p>
          <a:p>
            <a:pPr>
              <a:spcAft>
                <a:spcPts val="350"/>
              </a:spcAft>
            </a:pPr>
            <a:r>
              <a:rPr sz="1080">
                <a:solidFill>
                  <a:srgbClr val="3B372E"/>
                </a:solidFill>
                <a:latin typeface="Aptos"/>
              </a:rPr>
              <a:t>Immunologische Effekte bei regelmässiger Anwendung: Anstieg der T-Lymphozyten und NK-Zellen, Stabilisierung des vegetativen Nervensystems (Vagotonus ↑) und Senkung der Infekthäufigkeit um bis zu 30–50 %</a:t>
            </a:r>
          </a:p>
          <a:p>
            <a:pPr>
              <a:spcAft>
                <a:spcPts val="350"/>
              </a:spcAft>
            </a:pPr>
            <a:r>
              <a:rPr sz="1080" b="1">
                <a:solidFill>
                  <a:srgbClr val="394B2D"/>
                </a:solidFill>
                <a:latin typeface="Aptos"/>
              </a:rPr>
              <a:t>Goldene Kneipp-Regel:</a:t>
            </a:r>
            <a:r>
              <a:rPr sz="1080">
                <a:solidFill>
                  <a:srgbClr val="3B372E"/>
                </a:solidFill>
                <a:latin typeface="Aptos"/>
              </a:rPr>
              <a:t> Niemals Kaltreize auf einen bereits frierenden Körper oder bei akutem Infekt/Harnwegsinfekt anwenden! Nach dem Kaltguss Wasser nur abstreifen (nicht trockenrubbeln) und für rasche Wiedererwärmung (Wollsocken / Bewegung) sorgen.</a:t>
            </a:r>
          </a:p>
        </p:txBody>
      </p:sp>
    </p:spTree>
    <p:extLst>
      <p:ext uri="{BB962C8B-B14F-4D97-AF65-F5344CB8AC3E}">
        <p14:creationId xmlns:p14="http://schemas.microsoft.com/office/powerpoint/2010/main" val="147915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xEl>
                                              <p:pRg st="0" end="0"/>
                                            </p:txEl>
                                          </p:spTgt>
                                        </p:tgtEl>
                                        <p:attrNameLst>
                                          <p:attrName>style.visibility</p:attrName>
                                        </p:attrNameLst>
                                      </p:cBhvr>
                                      <p:to>
                                        <p:strVal val="visible"/>
                                      </p:to>
                                    </p:set>
                                    <p:animEffect transition="in" filter="wipe(down)">
                                      <p:cBhvr>
                                        <p:cTn id="22" dur="400"/>
                                        <p:tgtEl>
                                          <p:spTgt spid="2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
                                            <p:txEl>
                                              <p:pRg st="1" end="1"/>
                                            </p:txEl>
                                          </p:spTgt>
                                        </p:tgtEl>
                                        <p:attrNameLst>
                                          <p:attrName>style.visibility</p:attrName>
                                        </p:attrNameLst>
                                      </p:cBhvr>
                                      <p:to>
                                        <p:strVal val="visible"/>
                                      </p:to>
                                    </p:set>
                                    <p:animEffect transition="in" filter="wipe(down)">
                                      <p:cBhvr>
                                        <p:cTn id="27" dur="400"/>
                                        <p:tgtEl>
                                          <p:spTgt spid="2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xEl>
                                              <p:pRg st="2" end="2"/>
                                            </p:txEl>
                                          </p:spTgt>
                                        </p:tgtEl>
                                        <p:attrNameLst>
                                          <p:attrName>style.visibility</p:attrName>
                                        </p:attrNameLst>
                                      </p:cBhvr>
                                      <p:to>
                                        <p:strVal val="visible"/>
                                      </p:to>
                                    </p:set>
                                    <p:animEffect transition="in" filter="wipe(down)">
                                      <p:cBhvr>
                                        <p:cTn id="32" dur="400"/>
                                        <p:tgtEl>
                                          <p:spTgt spid="2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2">
                                            <p:txEl>
                                              <p:pRg st="3" end="3"/>
                                            </p:txEl>
                                          </p:spTgt>
                                        </p:tgtEl>
                                        <p:attrNameLst>
                                          <p:attrName>style.visibility</p:attrName>
                                        </p:attrNameLst>
                                      </p:cBhvr>
                                      <p:to>
                                        <p:strVal val="visible"/>
                                      </p:to>
                                    </p:set>
                                    <p:animEffect transition="in" filter="wipe(down)">
                                      <p:cBhvr>
                                        <p:cTn id="37" dur="400"/>
                                        <p:tgtEl>
                                          <p:spTgt spid="2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2">
                                            <p:txEl>
                                              <p:pRg st="4" end="4"/>
                                            </p:txEl>
                                          </p:spTgt>
                                        </p:tgtEl>
                                        <p:attrNameLst>
                                          <p:attrName>style.visibility</p:attrName>
                                        </p:attrNameLst>
                                      </p:cBhvr>
                                      <p:to>
                                        <p:strVal val="visible"/>
                                      </p:to>
                                    </p:set>
                                    <p:animEffect transition="in" filter="wipe(down)">
                                      <p:cBhvr>
                                        <p:cTn id="42" dur="400"/>
                                        <p:tgtEl>
                                          <p:spTgt spid="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name="page10">
    <p:bg>
      <p:bgPr>
        <a:solidFill>
          <a:srgbClr val="F8F4E9"/>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71BDC01-3610-B08E-65D9-A49997E8D02B}"/>
              </a:ext>
            </a:extLst>
          </p:cNvPr>
          <p:cNvPicPr>
            <a:picLocks noChangeAspect="1"/>
          </p:cNvPicPr>
          <p:nvPr/>
        </p:nvPicPr>
        <p:blipFill>
          <a:blip r:embed="rId3"/>
          <a:stretch>
            <a:fillRect/>
          </a:stretch>
        </p:blipFill>
        <p:spPr>
          <a:xfrm>
            <a:off x="411480" y="1280160"/>
            <a:ext cx="4114800" cy="3063240"/>
          </a:xfrm>
          <a:prstGeom prst="rect">
            <a:avLst/>
          </a:prstGeom>
          <a:noFill/>
          <a:ln>
            <a:noFill/>
          </a:ln>
        </p:spPr>
      </p:pic>
      <p:sp>
        <p:nvSpPr>
          <p:cNvPr id="4"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Hydro- &amp; Thermotherapie · Praxis</a:t>
            </a:r>
          </a:p>
        </p:txBody>
      </p:sp>
      <p:sp>
        <p:nvSpPr>
          <p:cNvPr id="6"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Thermotherapie (Sauna) &amp; Medizinische Nasenspülung</a:t>
            </a:r>
          </a:p>
        </p:txBody>
      </p:sp>
      <p:sp>
        <p:nvSpPr>
          <p:cNvPr id="7"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Schleimhautpflege, Hyperthermie-Training und das exakte Verhältnis für isotonische vs. hypertonische Spülungen</a:t>
            </a:r>
          </a:p>
        </p:txBody>
      </p:sp>
      <p:sp>
        <p:nvSpPr>
          <p:cNvPr id="8"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0"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41</a:t>
            </a:r>
          </a:p>
        </p:txBody>
      </p:sp>
      <p:sp>
        <p:nvSpPr>
          <p:cNvPr id="11" name="CardBg"/>
          <p:cNvSpPr/>
          <p:nvPr/>
        </p:nvSpPr>
        <p:spPr>
          <a:xfrm>
            <a:off x="411480" y="4480560"/>
            <a:ext cx="4114800" cy="26060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39496" y="4572000"/>
            <a:ext cx="3858768" cy="242316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Sauna &amp; Schleimhaut-Basisregeln</a:t>
            </a:r>
          </a:p>
          <a:p>
            <a:pPr>
              <a:spcAft>
                <a:spcPts val="350"/>
              </a:spcAft>
            </a:pPr>
            <a:r>
              <a:rPr sz="1050" b="1">
                <a:solidFill>
                  <a:srgbClr val="394B2D"/>
                </a:solidFill>
                <a:latin typeface="Aptos"/>
              </a:rPr>
              <a:t>Sauna als Prävention (Künstliches Fieber):</a:t>
            </a:r>
            <a:r>
              <a:rPr sz="1050">
                <a:solidFill>
                  <a:srgbClr val="3B372E"/>
                </a:solidFill>
                <a:latin typeface="Aptos"/>
              </a:rPr>
              <a:t> Erhöht die Körperkerntemperatur kurzzeitig um ca. 1–1,5 °C, bildet Hitzeschockproteine (HSP), stimuliert Interferone und sekretorisches IgA</a:t>
            </a:r>
          </a:p>
          <a:p>
            <a:pPr>
              <a:spcAft>
                <a:spcPts val="350"/>
              </a:spcAft>
            </a:pPr>
            <a:r>
              <a:rPr sz="1050" b="1">
                <a:solidFill>
                  <a:srgbClr val="394B2D"/>
                </a:solidFill>
                <a:latin typeface="Aptos"/>
              </a:rPr>
              <a:t>Cave bei akutem Infekt:</a:t>
            </a:r>
            <a:r>
              <a:rPr sz="1050">
                <a:solidFill>
                  <a:srgbClr val="3B372E"/>
                </a:solidFill>
                <a:latin typeface="Aptos"/>
              </a:rPr>
              <a:t> Sobald ein Infekt bereits ausgebrochen ist, ist Saunieren kontraindiziert (starke Kreislaufbelastung &amp; Myokarditis-Risiko!)</a:t>
            </a:r>
          </a:p>
          <a:p>
            <a:pPr>
              <a:spcAft>
                <a:spcPts val="350"/>
              </a:spcAft>
            </a:pPr>
            <a:r>
              <a:rPr sz="1050" b="1">
                <a:solidFill>
                  <a:srgbClr val="394B2D"/>
                </a:solidFill>
                <a:latin typeface="Aptos"/>
              </a:rPr>
              <a:t>Alltagsregeln:</a:t>
            </a:r>
            <a:r>
              <a:rPr sz="1050">
                <a:solidFill>
                  <a:srgbClr val="3B372E"/>
                </a:solidFill>
                <a:latin typeface="Aptos"/>
              </a:rPr>
              <a:t> Luftfeuchte 40–50 %, ausreichend warm trinken und druckarm schnäuzen (ein Nasenloch nach dem anderen, um Keime nicht in die Nebenhöhlen zu pressen)</a:t>
            </a:r>
          </a:p>
        </p:txBody>
      </p:sp>
      <p:sp>
        <p:nvSpPr>
          <p:cNvPr id="13" name="CardBg"/>
          <p:cNvSpPr/>
          <p:nvPr/>
        </p:nvSpPr>
        <p:spPr>
          <a:xfrm>
            <a:off x="4663440" y="1280160"/>
            <a:ext cx="5074920" cy="58064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LineAnimBox"/>
          <p:cNvSpPr txBox="1"/>
          <p:nvPr/>
        </p:nvSpPr>
        <p:spPr>
          <a:xfrm>
            <a:off x="4791455" y="1371600"/>
            <a:ext cx="4818888" cy="56235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Nasenspülung: Isotonisch (0,9 %) vs. Hypertonisch (2,0 %)</a:t>
            </a:r>
          </a:p>
          <a:p>
            <a:pPr>
              <a:spcAft>
                <a:spcPts val="350"/>
              </a:spcAft>
            </a:pPr>
            <a:r>
              <a:rPr sz="1100">
                <a:solidFill>
                  <a:srgbClr val="3B372E"/>
                </a:solidFill>
                <a:latin typeface="Aptos"/>
              </a:rPr>
              <a:t>Warum Nasenspülung? Spült Viren, Allergene, Feinstaub und zähes Sekret mechanisch von der Nasenschleimhaut und reaktiviert den Zilienschlag</a:t>
            </a:r>
          </a:p>
          <a:p>
            <a:pPr>
              <a:spcAft>
                <a:spcPts val="350"/>
              </a:spcAft>
            </a:pPr>
            <a:r>
              <a:rPr sz="1100">
                <a:solidFill>
                  <a:srgbClr val="3B372E"/>
                </a:solidFill>
                <a:latin typeface="Aptos"/>
              </a:rPr>
              <a:t>1. Isotonische Salzlösung (0,9 % NaCl) – Befeuchtend &amp; Pflegend (für die tägliche Prävention): Entspricht exakt dem osmotischen Druck des Blutplasmas. Rezeptur: 9 g reines Speise-/Meersalz (ohne Jod, ohne Fluorid und ohne Rieselhilfen!) oder Emser Salz in 1 Liter abgekochtem, handwarmem Wasser (oder 2,25 g auf 250 ml Nasendusch-Kännchen) auflösen</a:t>
            </a:r>
          </a:p>
          <a:p>
            <a:pPr>
              <a:spcAft>
                <a:spcPts val="350"/>
              </a:spcAft>
            </a:pPr>
            <a:r>
              <a:rPr sz="1100">
                <a:solidFill>
                  <a:srgbClr val="3B372E"/>
                </a:solidFill>
                <a:latin typeface="Aptos"/>
              </a:rPr>
              <a:t>2. Hypertonische Salzlösung (2,0 % NaCl) – Natürlich Abschwellend (bei akuter Rhinitis &amp; Sinusitis!): Besitzt einen höheren osmotischen Druck als das Gewebe und zieht dadurch überschüssige Gewebsflüssigkeit aus der geschwollenen Nasenschleimhaut (physikalischer Abschwell-Effekt ohne Rebound/Gewöhnung!). Rezeptur: 10 g Salz in 5 dl (500 ml) lauwarmem Wasser lösen (bzw. 5 g auf 250 ml)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down)">
                                      <p:cBhvr>
                                        <p:cTn id="12" dur="4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down)">
                                      <p:cBhvr>
                                        <p:cTn id="17" dur="4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wipe(down)">
                                      <p:cBhvr>
                                        <p:cTn id="22" dur="4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wipe(down)">
                                      <p:cBhvr>
                                        <p:cTn id="27" dur="4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wipe(down)">
                                      <p:cBhvr>
                                        <p:cTn id="32" dur="4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1" end="1"/>
                                            </p:txEl>
                                          </p:spTgt>
                                        </p:tgtEl>
                                        <p:attrNameLst>
                                          <p:attrName>style.visibility</p:attrName>
                                        </p:attrNameLst>
                                      </p:cBhvr>
                                      <p:to>
                                        <p:strVal val="visible"/>
                                      </p:to>
                                    </p:set>
                                    <p:animEffect transition="in" filter="wipe(down)">
                                      <p:cBhvr>
                                        <p:cTn id="37" dur="400"/>
                                        <p:tgtEl>
                                          <p:spTgt spid="1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xEl>
                                              <p:pRg st="2" end="2"/>
                                            </p:txEl>
                                          </p:spTgt>
                                        </p:tgtEl>
                                        <p:attrNameLst>
                                          <p:attrName>style.visibility</p:attrName>
                                        </p:attrNameLst>
                                      </p:cBhvr>
                                      <p:to>
                                        <p:strVal val="visible"/>
                                      </p:to>
                                    </p:set>
                                    <p:animEffect transition="in" filter="wipe(down)">
                                      <p:cBhvr>
                                        <p:cTn id="42" dur="400"/>
                                        <p:tgtEl>
                                          <p:spTgt spid="1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4">
                                            <p:txEl>
                                              <p:pRg st="3" end="3"/>
                                            </p:txEl>
                                          </p:spTgt>
                                        </p:tgtEl>
                                        <p:attrNameLst>
                                          <p:attrName>style.visibility</p:attrName>
                                        </p:attrNameLst>
                                      </p:cBhvr>
                                      <p:to>
                                        <p:strVal val="visible"/>
                                      </p:to>
                                    </p:set>
                                    <p:animEffect transition="in" filter="wipe(down)">
                                      <p:cBhvr>
                                        <p:cTn id="47" dur="4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name="page14">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Klinik · Differentialdiagnose</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Differentialdiagnose: Grippaler Infekt vs. Echte Grippe (Influenza)</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Klinische Unterscheidungskriterien in der Beratung nach DocCheck Flexikon &amp; PharmaWiki</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42</a:t>
            </a:r>
          </a:p>
        </p:txBody>
      </p:sp>
      <p:sp>
        <p:nvSpPr>
          <p:cNvPr id="9" name="CardBg"/>
          <p:cNvSpPr/>
          <p:nvPr/>
        </p:nvSpPr>
        <p:spPr>
          <a:xfrm>
            <a:off x="411480" y="1234440"/>
            <a:ext cx="4572000" cy="43891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420624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Grippaler Infekt («Erkältung»)</a:t>
            </a:r>
          </a:p>
          <a:p>
            <a:pPr>
              <a:spcAft>
                <a:spcPts val="350"/>
              </a:spcAft>
            </a:pPr>
            <a:r>
              <a:rPr sz="1100" b="1">
                <a:solidFill>
                  <a:srgbClr val="394B2D"/>
                </a:solidFill>
                <a:latin typeface="Aptos"/>
              </a:rPr>
              <a:t>Auslöser (&gt; 200 Viren):</a:t>
            </a:r>
            <a:r>
              <a:rPr sz="1100">
                <a:solidFill>
                  <a:srgbClr val="3B372E"/>
                </a:solidFill>
                <a:latin typeface="Aptos"/>
              </a:rPr>
              <a:t> Primär Rhinoviren (30–50 %), gefolgt von saisonalen Coronaviren, RSV, Parainfluenza- und Adenoviren</a:t>
            </a:r>
          </a:p>
          <a:p>
            <a:pPr>
              <a:spcAft>
                <a:spcPts val="350"/>
              </a:spcAft>
            </a:pPr>
            <a:r>
              <a:rPr sz="1100" b="1">
                <a:solidFill>
                  <a:srgbClr val="394B2D"/>
                </a:solidFill>
                <a:latin typeface="Aptos"/>
              </a:rPr>
              <a:t>Krankheitsbeginn:</a:t>
            </a:r>
            <a:r>
              <a:rPr sz="1100">
                <a:solidFill>
                  <a:srgbClr val="3B372E"/>
                </a:solidFill>
                <a:latin typeface="Aptos"/>
              </a:rPr>
              <a:t> Schleichend über 1–2 Tage (beginnt oft mit Frösteln, Halskratzen und Niesreiz)</a:t>
            </a:r>
          </a:p>
          <a:p>
            <a:pPr>
              <a:spcAft>
                <a:spcPts val="350"/>
              </a:spcAft>
            </a:pPr>
            <a:r>
              <a:rPr sz="1100" b="1">
                <a:solidFill>
                  <a:srgbClr val="394B2D"/>
                </a:solidFill>
                <a:latin typeface="Aptos"/>
              </a:rPr>
              <a:t>Fieberverlauf:</a:t>
            </a:r>
            <a:r>
              <a:rPr sz="1100">
                <a:solidFill>
                  <a:srgbClr val="3B372E"/>
                </a:solidFill>
                <a:latin typeface="Aptos"/>
              </a:rPr>
              <a:t> Bei Erwachsenen meist kein Fieber oder nur leicht erhöhte Temperatur (&lt; 38,5 °C)</a:t>
            </a:r>
          </a:p>
          <a:p>
            <a:pPr>
              <a:spcAft>
                <a:spcPts val="350"/>
              </a:spcAft>
            </a:pPr>
            <a:r>
              <a:rPr sz="1100" b="1">
                <a:solidFill>
                  <a:srgbClr val="394B2D"/>
                </a:solidFill>
                <a:latin typeface="Aptos"/>
              </a:rPr>
              <a:t>Leitsymptome (lokal HNO-betont):</a:t>
            </a:r>
            <a:r>
              <a:rPr sz="1100">
                <a:solidFill>
                  <a:srgbClr val="3B372E"/>
                </a:solidFill>
                <a:latin typeface="Aptos"/>
              </a:rPr>
              <a:t> Rhinorrhö («laufende Nase», erst wässrig, dann mukös), Niesen, Halsschmerzen, Heiserkeit, Tränenfluss, leichter bis mässiger Husten</a:t>
            </a:r>
          </a:p>
          <a:p>
            <a:pPr>
              <a:spcAft>
                <a:spcPts val="350"/>
              </a:spcAft>
            </a:pPr>
            <a:r>
              <a:rPr sz="1100" b="1">
                <a:solidFill>
                  <a:srgbClr val="394B2D"/>
                </a:solidFill>
                <a:latin typeface="Aptos"/>
              </a:rPr>
              <a:t>Allgemeinbefinden &amp; Verlauf:</a:t>
            </a:r>
            <a:r>
              <a:rPr sz="1100">
                <a:solidFill>
                  <a:srgbClr val="3B372E"/>
                </a:solidFill>
                <a:latin typeface="Aptos"/>
              </a:rPr>
              <a:t> Mässige Mattigkeit; klingt in der Regel nach 5–9 Tagen komplikationslos ab («Drei Tage kommt er, drei Tage bleibt er, drei Tage geht er»)</a:t>
            </a:r>
          </a:p>
        </p:txBody>
      </p:sp>
      <p:sp>
        <p:nvSpPr>
          <p:cNvPr id="11" name="CardBg"/>
          <p:cNvSpPr/>
          <p:nvPr/>
        </p:nvSpPr>
        <p:spPr>
          <a:xfrm>
            <a:off x="5120640" y="1234440"/>
            <a:ext cx="4617720" cy="438912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420624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Echte Virusgrippe (Influenza A / B)</a:t>
            </a:r>
          </a:p>
          <a:p>
            <a:pPr>
              <a:spcAft>
                <a:spcPts val="350"/>
              </a:spcAft>
            </a:pPr>
            <a:r>
              <a:rPr sz="1100" b="1">
                <a:solidFill>
                  <a:srgbClr val="394B2D"/>
                </a:solidFill>
                <a:latin typeface="Aptos"/>
              </a:rPr>
              <a:t>Auslöser &amp; Inkubation:</a:t>
            </a:r>
            <a:r>
              <a:rPr sz="1100">
                <a:solidFill>
                  <a:srgbClr val="3B372E"/>
                </a:solidFill>
                <a:latin typeface="Aptos"/>
              </a:rPr>
              <a:t> Influenzaviren Typ A und B; hochgradig ansteckend (Tröpfchen/Aerosole), kurze Inkubationszeit von nur 1–4 Tagen</a:t>
            </a:r>
          </a:p>
          <a:p>
            <a:pPr>
              <a:spcAft>
                <a:spcPts val="350"/>
              </a:spcAft>
            </a:pPr>
            <a:r>
              <a:rPr sz="1100" b="1">
                <a:solidFill>
                  <a:srgbClr val="394B2D"/>
                </a:solidFill>
                <a:latin typeface="Aptos"/>
              </a:rPr>
              <a:t>Krankheitsbeginn:</a:t>
            </a:r>
            <a:r>
              <a:rPr sz="1100">
                <a:solidFill>
                  <a:srgbClr val="3B372E"/>
                </a:solidFill>
                <a:latin typeface="Aptos"/>
              </a:rPr>
              <a:t> Schlagartig / perakut («aus völliger Gesundheit heraus innerhalb weniger Stunden schwer krank»)</a:t>
            </a:r>
          </a:p>
          <a:p>
            <a:pPr>
              <a:spcAft>
                <a:spcPts val="350"/>
              </a:spcAft>
            </a:pPr>
            <a:r>
              <a:rPr sz="1100" b="1">
                <a:solidFill>
                  <a:srgbClr val="394B2D"/>
                </a:solidFill>
                <a:latin typeface="Aptos"/>
              </a:rPr>
              <a:t>Fieberverlauf:</a:t>
            </a:r>
            <a:r>
              <a:rPr sz="1100">
                <a:solidFill>
                  <a:srgbClr val="3B372E"/>
                </a:solidFill>
                <a:latin typeface="Aptos"/>
              </a:rPr>
              <a:t> Hohes Fieber von 39,0 bis &gt; 40,0 °C mit Schüttelfrost und Schweissausbrüchen (oft über 3–5 Tage)</a:t>
            </a:r>
          </a:p>
          <a:p>
            <a:pPr>
              <a:spcAft>
                <a:spcPts val="350"/>
              </a:spcAft>
            </a:pPr>
            <a:r>
              <a:rPr sz="1100" b="1">
                <a:solidFill>
                  <a:srgbClr val="394B2D"/>
                </a:solidFill>
                <a:latin typeface="Aptos"/>
              </a:rPr>
              <a:t>Leitsymptome (systemisch!):</a:t>
            </a:r>
            <a:r>
              <a:rPr sz="1100">
                <a:solidFill>
                  <a:srgbClr val="3B372E"/>
                </a:solidFill>
                <a:latin typeface="Aptos"/>
              </a:rPr>
              <a:t> Schweres Krankheits- und Zerschlagenheitsgefühl, starke Kopf-, Muskel- und Gliederschmerzen, trockener, schmerzhafter Reizhusten (retrosternal)</a:t>
            </a:r>
          </a:p>
          <a:p>
            <a:pPr>
              <a:spcAft>
                <a:spcPts val="350"/>
              </a:spcAft>
            </a:pPr>
            <a:r>
              <a:rPr sz="1100" b="1">
                <a:solidFill>
                  <a:srgbClr val="394B2D"/>
                </a:solidFill>
                <a:latin typeface="Aptos"/>
              </a:rPr>
              <a:t>Komplikationsgefahr &amp; Rekonvaleszenz:</a:t>
            </a:r>
            <a:r>
              <a:rPr sz="1100">
                <a:solidFill>
                  <a:srgbClr val="3B372E"/>
                </a:solidFill>
                <a:latin typeface="Aptos"/>
              </a:rPr>
              <a:t> Massive Schädigung des Atemwegsepithels erleichtert bakterielle Sekundärinfektionen (Pneumonie, Otitis, Myokarditis); Rekonvaleszenz dauert oft 2–4 Wochen!</a:t>
            </a:r>
          </a:p>
        </p:txBody>
      </p:sp>
      <p:sp>
        <p:nvSpPr>
          <p:cNvPr id="13" name="CardBg"/>
          <p:cNvSpPr/>
          <p:nvPr/>
        </p:nvSpPr>
        <p:spPr>
          <a:xfrm>
            <a:off x="411480" y="5760720"/>
            <a:ext cx="9326880" cy="13258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liesstextBox"/>
          <p:cNvSpPr txBox="1"/>
          <p:nvPr/>
        </p:nvSpPr>
        <p:spPr>
          <a:xfrm>
            <a:off x="539496" y="5852159"/>
            <a:ext cx="9070848" cy="1143000"/>
          </a:xfrm>
          <a:prstGeom prst="rect">
            <a:avLst/>
          </a:prstGeom>
          <a:noFill/>
        </p:spPr>
        <p:txBody>
          <a:bodyPr wrap="square" lIns="36576" rIns="36576" tIns="18288" bIns="18288">
            <a:spAutoFit/>
          </a:bodyPr>
          <a:lstStyle/>
          <a:p>
            <a:pPr>
              <a:spcAft>
                <a:spcPts val="400"/>
              </a:spcAft>
            </a:pPr>
            <a:r>
              <a:rPr sz="1300" b="1">
                <a:solidFill>
                  <a:srgbClr val="394B2D"/>
                </a:solidFill>
                <a:latin typeface="Georgia"/>
              </a:rPr>
              <a:t>Basis-Allgemeinmassnahmen bei beiden Formen</a:t>
            </a:r>
          </a:p>
          <a:p>
            <a:pPr>
              <a:spcAft>
                <a:spcPts val="300"/>
              </a:spcAft>
            </a:pPr>
            <a:r>
              <a:rPr sz="1150">
                <a:solidFill>
                  <a:srgbClr val="3B372E"/>
                </a:solidFill>
                <a:latin typeface="Aptos"/>
              </a:rPr>
              <a:t>Konsequente körperliche Schonung bzw. Bettruhe (Vermeidung einer Herzmuskelentzündung!), reichliche Flüssigkeitszufuhr (warme Kräutertees, Brühen zum Ausgleich des Flüssigkeitsverlustes bei Fieber), Schleimhautbefeuchtung und frühzeitiger Einsatz antiviraler/immunmodulierender Phytotherapeutika.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wipe(down)">
                                      <p:cBhvr>
                                        <p:cTn id="32" dur="4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wipe(down)">
                                      <p:cBhvr>
                                        <p:cTn id="37" dur="4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wipe(down)">
                                      <p:cBhvr>
                                        <p:cTn id="42" dur="400"/>
                                        <p:tgtEl>
                                          <p:spTgt spid="1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animEffect transition="in" filter="wipe(down)">
                                      <p:cBhvr>
                                        <p:cTn id="47" dur="400"/>
                                        <p:tgtEl>
                                          <p:spTgt spid="1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3" end="3"/>
                                            </p:txEl>
                                          </p:spTgt>
                                        </p:tgtEl>
                                        <p:attrNameLst>
                                          <p:attrName>style.visibility</p:attrName>
                                        </p:attrNameLst>
                                      </p:cBhvr>
                                      <p:to>
                                        <p:strVal val="visible"/>
                                      </p:to>
                                    </p:set>
                                    <p:animEffect transition="in" filter="wipe(down)">
                                      <p:cBhvr>
                                        <p:cTn id="52" dur="400"/>
                                        <p:tgtEl>
                                          <p:spTgt spid="12">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xEl>
                                              <p:pRg st="4" end="4"/>
                                            </p:txEl>
                                          </p:spTgt>
                                        </p:tgtEl>
                                        <p:attrNameLst>
                                          <p:attrName>style.visibility</p:attrName>
                                        </p:attrNameLst>
                                      </p:cBhvr>
                                      <p:to>
                                        <p:strVal val="visible"/>
                                      </p:to>
                                    </p:set>
                                    <p:animEffect transition="in" filter="wipe(down)">
                                      <p:cBhvr>
                                        <p:cTn id="57" dur="400"/>
                                        <p:tgtEl>
                                          <p:spTgt spid="12">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xEl>
                                              <p:pRg st="5" end="5"/>
                                            </p:txEl>
                                          </p:spTgt>
                                        </p:tgtEl>
                                        <p:attrNameLst>
                                          <p:attrName>style.visibility</p:attrName>
                                        </p:attrNameLst>
                                      </p:cBhvr>
                                      <p:to>
                                        <p:strVal val="visible"/>
                                      </p:to>
                                    </p:set>
                                    <p:animEffect transition="in" filter="wipe(down)">
                                      <p:cBhvr>
                                        <p:cTn id="62" dur="4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F25A7E28-ECB3-65D0-A8FC-1202281F850F}"/>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381D369F-FF37-25BE-BD68-41A771AC6064}"/>
              </a:ext>
            </a:extLst>
          </p:cNvPr>
          <p:cNvPicPr>
            <a:picLocks noChangeAspect="1"/>
          </p:cNvPicPr>
          <p:nvPr/>
        </p:nvPicPr>
        <p:blipFill>
          <a:blip r:embed="rId3"/>
          <a:stretch>
            <a:fillRect/>
          </a:stretch>
        </p:blipFill>
        <p:spPr>
          <a:xfrm>
            <a:off x="6720840" y="1280160"/>
            <a:ext cx="3017520" cy="2331720"/>
          </a:xfrm>
          <a:prstGeom prst="rect">
            <a:avLst/>
          </a:prstGeom>
          <a:noFill/>
          <a:ln>
            <a:noFill/>
          </a:ln>
        </p:spPr>
      </p:pic>
      <p:sp>
        <p:nvSpPr>
          <p:cNvPr id="10"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Phytotherapie · Akutbehandlung</a:t>
            </a:r>
          </a:p>
        </p:txBody>
      </p:sp>
      <p:sp>
        <p:nvSpPr>
          <p:cNvPr id="12"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Bei Erkältung &amp; Fieber: Schwitzkuren (Diaphoretika) &amp; Fiebermodulation</a:t>
            </a:r>
          </a:p>
        </p:txBody>
      </p:sp>
      <p:sp>
        <p:nvSpPr>
          <p:cNvPr id="13"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Warum das Fieber unser wichtigster Verbündeter ist – und wie Lindenblüten, Holunderblüten &amp; Artemisia annua wirken</a:t>
            </a:r>
          </a:p>
        </p:txBody>
      </p:sp>
      <p:sp>
        <p:nvSpPr>
          <p:cNvPr id="14"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6"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43</a:t>
            </a:r>
          </a:p>
        </p:txBody>
      </p:sp>
      <p:sp>
        <p:nvSpPr>
          <p:cNvPr id="17" name="CardBg"/>
          <p:cNvSpPr/>
          <p:nvPr/>
        </p:nvSpPr>
        <p:spPr>
          <a:xfrm>
            <a:off x="411480" y="1280160"/>
            <a:ext cx="6172200" cy="23317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LineAnimBox"/>
          <p:cNvSpPr txBox="1"/>
          <p:nvPr/>
        </p:nvSpPr>
        <p:spPr>
          <a:xfrm>
            <a:off x="539496" y="1371600"/>
            <a:ext cx="5916168" cy="21488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Physiologischer Sinn des Fiebers (Abwehr-Beschleuniger)</a:t>
            </a:r>
          </a:p>
          <a:p>
            <a:pPr>
              <a:spcAft>
                <a:spcPts val="350"/>
              </a:spcAft>
            </a:pPr>
            <a:r>
              <a:rPr sz="1100">
                <a:solidFill>
                  <a:srgbClr val="3B372E"/>
                </a:solidFill>
                <a:latin typeface="Aptos"/>
              </a:rPr>
              <a:t>Jedes Grad Temperaturerhöhung (+1 °C) verdoppelt nahezu die Reaktionsgeschwindigkeit immunologischer Enzyme, steigert die Beweglichkeit der Leukozyten und hemmt direkt die Replikation temperaturempfindlicher Rhinoviren (Optimum bei 33–35 °C!)</a:t>
            </a:r>
          </a:p>
          <a:p>
            <a:pPr>
              <a:spcAft>
                <a:spcPts val="350"/>
              </a:spcAft>
            </a:pPr>
            <a:r>
              <a:rPr sz="1100" b="1">
                <a:solidFill>
                  <a:srgbClr val="394B2D"/>
                </a:solidFill>
                <a:latin typeface="Aptos"/>
              </a:rPr>
              <a:t>Naturheilkundliches Ziel:</a:t>
            </a:r>
            <a:r>
              <a:rPr sz="1100">
                <a:solidFill>
                  <a:srgbClr val="3B372E"/>
                </a:solidFill>
                <a:latin typeface="Aptos"/>
              </a:rPr>
              <a:t> Fieber nicht vorschnell chemisch unterdrücken, sondern den Körper beim geordneten Fieberverlauf und anschliessenden Ausschwitzen (Diaphorese) begleiten</a:t>
            </a:r>
          </a:p>
        </p:txBody>
      </p:sp>
      <p:sp>
        <p:nvSpPr>
          <p:cNvPr id="19" name="CardBg"/>
          <p:cNvSpPr/>
          <p:nvPr/>
        </p:nvSpPr>
        <p:spPr>
          <a:xfrm>
            <a:off x="411480" y="3749039"/>
            <a:ext cx="9326880" cy="33375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LineAnimBox"/>
          <p:cNvSpPr txBox="1"/>
          <p:nvPr/>
        </p:nvSpPr>
        <p:spPr>
          <a:xfrm>
            <a:off x="539496" y="3840479"/>
            <a:ext cx="9070848" cy="31546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3 grossen fieberbegleitenden Arzneipflanzen (PharmaWiki)</a:t>
            </a:r>
          </a:p>
          <a:p>
            <a:pPr>
              <a:spcAft>
                <a:spcPts val="350"/>
              </a:spcAft>
            </a:pPr>
            <a:r>
              <a:rPr sz="1080">
                <a:solidFill>
                  <a:srgbClr val="3B372E"/>
                </a:solidFill>
                <a:latin typeface="Aptos"/>
              </a:rPr>
              <a:t>1. Lindenblüten (Tiliae flos – Sommerlinde Tilia platyphyllos &amp; Winterlinde Tilia cordata, Malvaceae): Enthalten Flavonoide (Rutin, Hyperosid, Tilirosid), ca. 10 % reizlindernde Schleimstoffe (Arabinogalactane), Gerbstoffe und ätherisches Öl (Farnesol). Wirken klassisch diaphoretisch (schweisstreibend), beruhigend und hustenreizlindernd bei trockener Schleimhaut</a:t>
            </a:r>
          </a:p>
          <a:p>
            <a:pPr>
              <a:spcAft>
                <a:spcPts val="350"/>
              </a:spcAft>
            </a:pPr>
            <a:r>
              <a:rPr sz="1080">
                <a:solidFill>
                  <a:srgbClr val="3B372E"/>
                </a:solidFill>
                <a:latin typeface="Aptos"/>
              </a:rPr>
              <a:t>2. Schwarzer Holunder (Sambuci flos – Sambucus nigra L., Adoxaceae): Die Blüten enthalten Flavonoide (bis 3 % Rutin, Isoquercitrin), Chlorogensäure, Triterpene und Schleimstoffe; sie erhöhen die Ansprechbarkeit der Schweissdrüsen auf Wärmereize («Schwitztee»). Die dunklen Beeren (Sambuci fructus) liefern zusätzlich antivirale Anthocyane (Sambucyanin, Cyanidin-3-glucosid), die Influenzaviren am Eindringen hindern</a:t>
            </a:r>
          </a:p>
          <a:p>
            <a:pPr>
              <a:spcAft>
                <a:spcPts val="350"/>
              </a:spcAft>
            </a:pPr>
            <a:r>
              <a:rPr sz="1080">
                <a:solidFill>
                  <a:srgbClr val="3B372E"/>
                </a:solidFill>
                <a:latin typeface="Aptos"/>
              </a:rPr>
              <a:t>3. Einjähriger Beifuss (Artemisia annua L.) im Akutfall: Bei fieberhaften Virusinfekten mit starker Entzündungskomponente wirken die Flavonoide (Casticin, Quercetin) und Sesquiterpenlactone (Artemisinin) aus A. annua gezielt zytokinmodulierend und fieberregulierend</a:t>
            </a:r>
          </a:p>
        </p:txBody>
      </p:sp>
    </p:spTree>
    <p:extLst>
      <p:ext uri="{BB962C8B-B14F-4D97-AF65-F5344CB8AC3E}">
        <p14:creationId xmlns:p14="http://schemas.microsoft.com/office/powerpoint/2010/main" val="405725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4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wipe(down)">
                                      <p:cBhvr>
                                        <p:cTn id="17" dur="4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wipe(down)">
                                      <p:cBhvr>
                                        <p:cTn id="22" dur="400"/>
                                        <p:tgtEl>
                                          <p:spTgt spid="1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wipe(down)">
                                      <p:cBhvr>
                                        <p:cTn id="27" dur="400"/>
                                        <p:tgtEl>
                                          <p:spTgt spid="2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xEl>
                                              <p:pRg st="1" end="1"/>
                                            </p:txEl>
                                          </p:spTgt>
                                        </p:tgtEl>
                                        <p:attrNameLst>
                                          <p:attrName>style.visibility</p:attrName>
                                        </p:attrNameLst>
                                      </p:cBhvr>
                                      <p:to>
                                        <p:strVal val="visible"/>
                                      </p:to>
                                    </p:set>
                                    <p:animEffect transition="in" filter="wipe(down)">
                                      <p:cBhvr>
                                        <p:cTn id="32" dur="400"/>
                                        <p:tgtEl>
                                          <p:spTgt spid="20">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xEl>
                                              <p:pRg st="2" end="2"/>
                                            </p:txEl>
                                          </p:spTgt>
                                        </p:tgtEl>
                                        <p:attrNameLst>
                                          <p:attrName>style.visibility</p:attrName>
                                        </p:attrNameLst>
                                      </p:cBhvr>
                                      <p:to>
                                        <p:strVal val="visible"/>
                                      </p:to>
                                    </p:set>
                                    <p:animEffect transition="in" filter="wipe(down)">
                                      <p:cBhvr>
                                        <p:cTn id="37" dur="400"/>
                                        <p:tgtEl>
                                          <p:spTgt spid="20">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0">
                                            <p:txEl>
                                              <p:pRg st="3" end="3"/>
                                            </p:txEl>
                                          </p:spTgt>
                                        </p:tgtEl>
                                        <p:attrNameLst>
                                          <p:attrName>style.visibility</p:attrName>
                                        </p:attrNameLst>
                                      </p:cBhvr>
                                      <p:to>
                                        <p:strVal val="visible"/>
                                      </p:to>
                                    </p:set>
                                    <p:animEffect transition="in" filter="wipe(down)">
                                      <p:cBhvr>
                                        <p:cTn id="42" dur="4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0"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a:extLst>
            <a:ext uri="{FF2B5EF4-FFF2-40B4-BE49-F238E27FC236}">
              <a16:creationId xmlns:a16="http://schemas.microsoft.com/office/drawing/2014/main" id="{3F3DD093-A38A-522B-4262-D12686CE768E}"/>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F71D545C-C258-12E8-545F-176166BCD776}"/>
              </a:ext>
            </a:extLst>
          </p:cNvPr>
          <p:cNvPicPr>
            <a:picLocks noChangeAspect="1"/>
          </p:cNvPicPr>
          <p:nvPr/>
        </p:nvPicPr>
        <p:blipFill>
          <a:blip r:embed="rId3"/>
          <a:stretch>
            <a:fillRect/>
          </a:stretch>
        </p:blipFill>
        <p:spPr>
          <a:xfrm>
            <a:off x="411480" y="5166360"/>
            <a:ext cx="1097280" cy="914400"/>
          </a:xfrm>
          <a:prstGeom prst="rect">
            <a:avLst/>
          </a:prstGeom>
          <a:noFill/>
          <a:ln>
            <a:noFill/>
          </a:ln>
        </p:spPr>
      </p:pic>
      <p:pic>
        <p:nvPicPr>
          <p:cNvPr id="5" name="Grafik 4">
            <a:extLst>
              <a:ext uri="{FF2B5EF4-FFF2-40B4-BE49-F238E27FC236}">
                <a16:creationId xmlns:a16="http://schemas.microsoft.com/office/drawing/2014/main" id="{04AD4D99-6B0D-2FF1-F1D2-96C2DA7EFE26}"/>
              </a:ext>
            </a:extLst>
          </p:cNvPr>
          <p:cNvPicPr>
            <a:picLocks noChangeAspect="1"/>
          </p:cNvPicPr>
          <p:nvPr/>
        </p:nvPicPr>
        <p:blipFill>
          <a:blip r:embed="rId4"/>
          <a:stretch>
            <a:fillRect/>
          </a:stretch>
        </p:blipFill>
        <p:spPr>
          <a:xfrm>
            <a:off x="1581912" y="5166360"/>
            <a:ext cx="1097280" cy="914400"/>
          </a:xfrm>
          <a:prstGeom prst="rect">
            <a:avLst/>
          </a:prstGeom>
          <a:noFill/>
          <a:ln>
            <a:noFill/>
          </a:ln>
        </p:spPr>
      </p:pic>
      <p:pic>
        <p:nvPicPr>
          <p:cNvPr id="6" name="Grafik 5">
            <a:extLst>
              <a:ext uri="{FF2B5EF4-FFF2-40B4-BE49-F238E27FC236}">
                <a16:creationId xmlns:a16="http://schemas.microsoft.com/office/drawing/2014/main" id="{01D6DBD4-EC56-5725-B672-A0943E3FF8CE}"/>
              </a:ext>
            </a:extLst>
          </p:cNvPr>
          <p:cNvPicPr>
            <a:picLocks noChangeAspect="1"/>
          </p:cNvPicPr>
          <p:nvPr/>
        </p:nvPicPr>
        <p:blipFill>
          <a:blip r:embed="rId5"/>
          <a:stretch>
            <a:fillRect/>
          </a:stretch>
        </p:blipFill>
        <p:spPr>
          <a:xfrm>
            <a:off x="2752344" y="5166360"/>
            <a:ext cx="1097280" cy="914400"/>
          </a:xfrm>
          <a:prstGeom prst="rect">
            <a:avLst/>
          </a:prstGeom>
          <a:noFill/>
          <a:ln>
            <a:noFill/>
          </a:ln>
        </p:spPr>
      </p:pic>
      <p:pic>
        <p:nvPicPr>
          <p:cNvPr id="7" name="Grafik 6">
            <a:extLst>
              <a:ext uri="{FF2B5EF4-FFF2-40B4-BE49-F238E27FC236}">
                <a16:creationId xmlns:a16="http://schemas.microsoft.com/office/drawing/2014/main" id="{EF9B8B07-1D2C-1CF0-35EB-FC8ADD5704FA}"/>
              </a:ext>
            </a:extLst>
          </p:cNvPr>
          <p:cNvPicPr>
            <a:picLocks noChangeAspect="1"/>
          </p:cNvPicPr>
          <p:nvPr/>
        </p:nvPicPr>
        <p:blipFill>
          <a:blip r:embed="rId6"/>
          <a:stretch>
            <a:fillRect/>
          </a:stretch>
        </p:blipFill>
        <p:spPr>
          <a:xfrm>
            <a:off x="3922776" y="5166360"/>
            <a:ext cx="1097280" cy="914400"/>
          </a:xfrm>
          <a:prstGeom prst="rect">
            <a:avLst/>
          </a:prstGeom>
          <a:noFill/>
          <a:ln>
            <a:noFill/>
          </a:ln>
        </p:spPr>
      </p:pic>
      <p:pic>
        <p:nvPicPr>
          <p:cNvPr id="8" name="Grafik 7">
            <a:extLst>
              <a:ext uri="{FF2B5EF4-FFF2-40B4-BE49-F238E27FC236}">
                <a16:creationId xmlns:a16="http://schemas.microsoft.com/office/drawing/2014/main" id="{A0751A66-6AB6-AB3F-4F56-59F4DC9A8721}"/>
              </a:ext>
            </a:extLst>
          </p:cNvPr>
          <p:cNvPicPr>
            <a:picLocks noChangeAspect="1"/>
          </p:cNvPicPr>
          <p:nvPr/>
        </p:nvPicPr>
        <p:blipFill>
          <a:blip r:embed="rId7"/>
          <a:stretch>
            <a:fillRect/>
          </a:stretch>
        </p:blipFill>
        <p:spPr>
          <a:xfrm>
            <a:off x="5093208" y="5166360"/>
            <a:ext cx="1097280" cy="914400"/>
          </a:xfrm>
          <a:prstGeom prst="rect">
            <a:avLst/>
          </a:prstGeom>
          <a:noFill/>
          <a:ln>
            <a:noFill/>
          </a:ln>
        </p:spPr>
      </p:pic>
      <p:pic>
        <p:nvPicPr>
          <p:cNvPr id="9" name="Grafik 8">
            <a:extLst>
              <a:ext uri="{FF2B5EF4-FFF2-40B4-BE49-F238E27FC236}">
                <a16:creationId xmlns:a16="http://schemas.microsoft.com/office/drawing/2014/main" id="{5FEEA372-DE22-2D99-FF72-3426DA2311EE}"/>
              </a:ext>
            </a:extLst>
          </p:cNvPr>
          <p:cNvPicPr>
            <a:picLocks noChangeAspect="1"/>
          </p:cNvPicPr>
          <p:nvPr/>
        </p:nvPicPr>
        <p:blipFill>
          <a:blip r:embed="rId8"/>
          <a:stretch>
            <a:fillRect/>
          </a:stretch>
        </p:blipFill>
        <p:spPr>
          <a:xfrm>
            <a:off x="6263640" y="5166360"/>
            <a:ext cx="1097280" cy="914400"/>
          </a:xfrm>
          <a:prstGeom prst="rect">
            <a:avLst/>
          </a:prstGeom>
          <a:noFill/>
          <a:ln>
            <a:noFill/>
          </a:ln>
        </p:spPr>
      </p:pic>
      <p:pic>
        <p:nvPicPr>
          <p:cNvPr id="10" name="Grafik 9">
            <a:extLst>
              <a:ext uri="{FF2B5EF4-FFF2-40B4-BE49-F238E27FC236}">
                <a16:creationId xmlns:a16="http://schemas.microsoft.com/office/drawing/2014/main" id="{F1FDE222-4FB9-9FF0-20EA-6F71A02C4863}"/>
              </a:ext>
            </a:extLst>
          </p:cNvPr>
          <p:cNvPicPr>
            <a:picLocks noChangeAspect="1"/>
          </p:cNvPicPr>
          <p:nvPr/>
        </p:nvPicPr>
        <p:blipFill>
          <a:blip r:embed="rId9"/>
          <a:stretch>
            <a:fillRect/>
          </a:stretch>
        </p:blipFill>
        <p:spPr>
          <a:xfrm>
            <a:off x="7434072" y="5166360"/>
            <a:ext cx="1097280" cy="914400"/>
          </a:xfrm>
          <a:prstGeom prst="rect">
            <a:avLst/>
          </a:prstGeom>
          <a:noFill/>
          <a:ln>
            <a:noFill/>
          </a:ln>
        </p:spPr>
      </p:pic>
      <p:pic>
        <p:nvPicPr>
          <p:cNvPr id="11" name="Grafik 10">
            <a:extLst>
              <a:ext uri="{FF2B5EF4-FFF2-40B4-BE49-F238E27FC236}">
                <a16:creationId xmlns:a16="http://schemas.microsoft.com/office/drawing/2014/main" id="{C1EC1AFF-74BF-9706-8D02-F981EDAD25AA}"/>
              </a:ext>
            </a:extLst>
          </p:cNvPr>
          <p:cNvPicPr>
            <a:picLocks noChangeAspect="1"/>
          </p:cNvPicPr>
          <p:nvPr/>
        </p:nvPicPr>
        <p:blipFill>
          <a:blip r:embed="rId10"/>
          <a:stretch>
            <a:fillRect/>
          </a:stretch>
        </p:blipFill>
        <p:spPr>
          <a:xfrm>
            <a:off x="8604504" y="5166360"/>
            <a:ext cx="1133856" cy="914400"/>
          </a:xfrm>
          <a:prstGeom prst="rect">
            <a:avLst/>
          </a:prstGeom>
          <a:noFill/>
          <a:ln>
            <a:noFill/>
          </a:ln>
        </p:spPr>
      </p:pic>
      <p:sp>
        <p:nvSpPr>
          <p:cNvPr id="23"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Phytotherapie · Teerezeptur</a:t>
            </a:r>
          </a:p>
        </p:txBody>
      </p:sp>
      <p:sp>
        <p:nvSpPr>
          <p:cNvPr id="25"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Bewährte Teerezeptur bei Erkältung, Husten &amp; Grippe</a:t>
            </a:r>
          </a:p>
        </p:txBody>
      </p:sp>
      <p:sp>
        <p:nvSpPr>
          <p:cNvPr id="26"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Synergistische 8-Drogen-Komposition nach den Regeln der klassischen Rezeptierkunst (Remedium cardinale &amp; Adjuvantia)</a:t>
            </a:r>
          </a:p>
        </p:txBody>
      </p:sp>
      <p:sp>
        <p:nvSpPr>
          <p:cNvPr id="27"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9"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44</a:t>
            </a:r>
          </a:p>
        </p:txBody>
      </p:sp>
      <p:sp>
        <p:nvSpPr>
          <p:cNvPr id="30" name="CardBg"/>
          <p:cNvSpPr/>
          <p:nvPr/>
        </p:nvSpPr>
        <p:spPr>
          <a:xfrm>
            <a:off x="411480" y="1234440"/>
            <a:ext cx="4617720" cy="37947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LineAnimBox"/>
          <p:cNvSpPr txBox="1"/>
          <p:nvPr/>
        </p:nvSpPr>
        <p:spPr>
          <a:xfrm>
            <a:off x="539496" y="1325880"/>
            <a:ext cx="4361688" cy="36118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8 Teedrogen &amp; ihre Funktion (Teil 1)</a:t>
            </a:r>
          </a:p>
          <a:p>
            <a:pPr>
              <a:spcAft>
                <a:spcPts val="350"/>
              </a:spcAft>
            </a:pPr>
            <a:r>
              <a:rPr sz="1050" b="1">
                <a:solidFill>
                  <a:srgbClr val="394B2D"/>
                </a:solidFill>
                <a:latin typeface="Aptos"/>
              </a:rPr>
              <a:t>1. Salbeiblätter (Salviae folium):</a:t>
            </a:r>
            <a:r>
              <a:rPr sz="1050">
                <a:solidFill>
                  <a:srgbClr val="3B372E"/>
                </a:solidFill>
                <a:latin typeface="Aptos"/>
              </a:rPr>
              <a:t> Antiviral, bakterizid &amp; adstringierend (Rosmarinsäure, ätherisches Öl) – desinfiziert den Rachenraum</a:t>
            </a:r>
          </a:p>
          <a:p>
            <a:pPr>
              <a:spcAft>
                <a:spcPts val="350"/>
              </a:spcAft>
            </a:pPr>
            <a:r>
              <a:rPr sz="1050" b="1">
                <a:solidFill>
                  <a:srgbClr val="394B2D"/>
                </a:solidFill>
                <a:latin typeface="Aptos"/>
              </a:rPr>
              <a:t>2. Holunderblüten (Sambuci flos):</a:t>
            </a:r>
            <a:r>
              <a:rPr sz="1050">
                <a:solidFill>
                  <a:srgbClr val="3B372E"/>
                </a:solidFill>
                <a:latin typeface="Aptos"/>
              </a:rPr>
              <a:t> Diaphoretisch (schweisstreibend) &amp; sekretolytisch durch Flavonoide (Rutin, Isoquercitrin)</a:t>
            </a:r>
          </a:p>
          <a:p>
            <a:pPr>
              <a:spcAft>
                <a:spcPts val="350"/>
              </a:spcAft>
            </a:pPr>
            <a:r>
              <a:rPr sz="1050" b="1">
                <a:solidFill>
                  <a:srgbClr val="394B2D"/>
                </a:solidFill>
                <a:latin typeface="Aptos"/>
              </a:rPr>
              <a:t>3. Lindenblüten (Tiliae flos):</a:t>
            </a:r>
            <a:r>
              <a:rPr sz="1050">
                <a:solidFill>
                  <a:srgbClr val="3B372E"/>
                </a:solidFill>
                <a:latin typeface="Aptos"/>
              </a:rPr>
              <a:t> Diaphoretisch &amp; hustenreizlindernd durch Schleimstoffe (10 %) und Flavonoide</a:t>
            </a:r>
          </a:p>
          <a:p>
            <a:pPr>
              <a:spcAft>
                <a:spcPts val="350"/>
              </a:spcAft>
            </a:pPr>
            <a:r>
              <a:rPr sz="1050">
                <a:solidFill>
                  <a:srgbClr val="3B372E"/>
                </a:solidFill>
                <a:latin typeface="Aptos"/>
              </a:rPr>
              <a:t>4. Wollblumen / Königskerzenblüten (Verbasci flos): Reich an Schleimstoffen, Iridoidglykosiden (Aucubin) &amp; Saponinen → legt einen reizlindernden Schutzfilm über den trockenen Kehlkopf und löst gleichzeitig zähen Schleim</a:t>
            </a:r>
          </a:p>
        </p:txBody>
      </p:sp>
      <p:sp>
        <p:nvSpPr>
          <p:cNvPr id="32" name="CardBg"/>
          <p:cNvSpPr/>
          <p:nvPr/>
        </p:nvSpPr>
        <p:spPr>
          <a:xfrm>
            <a:off x="5120640" y="1234440"/>
            <a:ext cx="4617720" cy="37947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LineAnimBox"/>
          <p:cNvSpPr txBox="1"/>
          <p:nvPr/>
        </p:nvSpPr>
        <p:spPr>
          <a:xfrm>
            <a:off x="5248655" y="1325880"/>
            <a:ext cx="4361688" cy="36118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8 Teedrogen &amp; ihre Funktion (Teil 2)</a:t>
            </a:r>
          </a:p>
          <a:p>
            <a:pPr>
              <a:spcAft>
                <a:spcPts val="350"/>
              </a:spcAft>
            </a:pPr>
            <a:r>
              <a:rPr sz="1050">
                <a:solidFill>
                  <a:srgbClr val="3B372E"/>
                </a:solidFill>
                <a:latin typeface="Aptos"/>
              </a:rPr>
              <a:t>5. Anisfrüchte (Anisi fructus – vor dem Aufgiessen kurz anstossen!): Ätherisches Öl (trans-Anethol) wirkt stark sekretomotorisch (Zilienschlag ↑) und bronchospasmolytisch</a:t>
            </a:r>
          </a:p>
          <a:p>
            <a:pPr>
              <a:spcAft>
                <a:spcPts val="350"/>
              </a:spcAft>
            </a:pPr>
            <a:r>
              <a:rPr sz="1050">
                <a:solidFill>
                  <a:srgbClr val="3B372E"/>
                </a:solidFill>
                <a:latin typeface="Aptos"/>
              </a:rPr>
              <a:t>6. Pfefferminzblätter (Menthae piperitae folium): Erfrischend, antimikrobiell &amp; befreiend für die Nasenatmung (Menthol)</a:t>
            </a:r>
          </a:p>
          <a:p>
            <a:pPr>
              <a:spcAft>
                <a:spcPts val="350"/>
              </a:spcAft>
            </a:pPr>
            <a:r>
              <a:rPr sz="1050" b="1">
                <a:solidFill>
                  <a:srgbClr val="394B2D"/>
                </a:solidFill>
                <a:latin typeface="Aptos"/>
              </a:rPr>
              <a:t>7. Stechpalmenblätter (Ilicis aquifolii folium):</a:t>
            </a:r>
            <a:r>
              <a:rPr sz="1050">
                <a:solidFill>
                  <a:srgbClr val="3B372E"/>
                </a:solidFill>
                <a:latin typeface="Aptos"/>
              </a:rPr>
              <a:t> Traditionelle fiebersenkende, schweisstreibende und tonisierende Winterdroge (Triterpensaponine, Theobromin, Ursolsäure)</a:t>
            </a:r>
          </a:p>
          <a:p>
            <a:pPr>
              <a:spcAft>
                <a:spcPts val="350"/>
              </a:spcAft>
            </a:pPr>
            <a:r>
              <a:rPr sz="1050" b="1">
                <a:solidFill>
                  <a:srgbClr val="394B2D"/>
                </a:solidFill>
                <a:latin typeface="Aptos"/>
              </a:rPr>
              <a:t>8. Süssholzwurzel (Liquiritiae radix):</a:t>
            </a:r>
            <a:r>
              <a:rPr sz="1050">
                <a:solidFill>
                  <a:srgbClr val="3B372E"/>
                </a:solidFill>
                <a:latin typeface="Aptos"/>
              </a:rPr>
              <a:t> Leitwirkstoff Glycyrrhizin (Saponin) wirkt stark sekretolytisch, antiphlogistisch (kortisolähnlich) und direkt antiviral gegen Atemwegsviren + rundet den Geschmack ab</a:t>
            </a:r>
          </a:p>
        </p:txBody>
      </p:sp>
      <p:sp>
        <p:nvSpPr>
          <p:cNvPr id="34" name="CardBg"/>
          <p:cNvSpPr/>
          <p:nvPr/>
        </p:nvSpPr>
        <p:spPr>
          <a:xfrm>
            <a:off x="411480" y="6172200"/>
            <a:ext cx="9326880" cy="9144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FliesstextBox"/>
          <p:cNvSpPr txBox="1"/>
          <p:nvPr/>
        </p:nvSpPr>
        <p:spPr>
          <a:xfrm>
            <a:off x="539496" y="6263640"/>
            <a:ext cx="9070848" cy="731520"/>
          </a:xfrm>
          <a:prstGeom prst="rect">
            <a:avLst/>
          </a:prstGeom>
          <a:noFill/>
        </p:spPr>
        <p:txBody>
          <a:bodyPr wrap="square" lIns="36576" rIns="36576" tIns="18288" bIns="18288">
            <a:spAutoFit/>
          </a:bodyPr>
          <a:lstStyle/>
          <a:p>
            <a:pPr>
              <a:spcAft>
                <a:spcPts val="300"/>
              </a:spcAft>
            </a:pPr>
            <a:r>
              <a:rPr sz="1100">
                <a:solidFill>
                  <a:srgbClr val="3B372E"/>
                </a:solidFill>
                <a:latin typeface="Aptos"/>
              </a:rPr>
              <a:t>Zubereitung: 1–2 Teelöffel der Teemischung mit 250 ml kochendem Wasser übergiessen, zugedeckt 10 Minuten ziehen lassen (damit die ätherischen Öle nicht entweichen!) und 3–4 Tassen täglich möglichst heiss in kleinen Schlucken trinken.</a:t>
            </a:r>
          </a:p>
        </p:txBody>
      </p:sp>
    </p:spTree>
    <p:extLst>
      <p:ext uri="{BB962C8B-B14F-4D97-AF65-F5344CB8AC3E}">
        <p14:creationId xmlns:p14="http://schemas.microsoft.com/office/powerpoint/2010/main" val="420366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
                                            <p:txEl>
                                              <p:pRg st="0" end="0"/>
                                            </p:txEl>
                                          </p:spTgt>
                                        </p:tgtEl>
                                        <p:attrNameLst>
                                          <p:attrName>style.visibility</p:attrName>
                                        </p:attrNameLst>
                                      </p:cBhvr>
                                      <p:to>
                                        <p:strVal val="visible"/>
                                      </p:to>
                                    </p:set>
                                    <p:animEffect transition="in" filter="wipe(down)">
                                      <p:cBhvr>
                                        <p:cTn id="47" dur="400"/>
                                        <p:tgtEl>
                                          <p:spTgt spid="3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1">
                                            <p:txEl>
                                              <p:pRg st="1" end="1"/>
                                            </p:txEl>
                                          </p:spTgt>
                                        </p:tgtEl>
                                        <p:attrNameLst>
                                          <p:attrName>style.visibility</p:attrName>
                                        </p:attrNameLst>
                                      </p:cBhvr>
                                      <p:to>
                                        <p:strVal val="visible"/>
                                      </p:to>
                                    </p:set>
                                    <p:animEffect transition="in" filter="wipe(down)">
                                      <p:cBhvr>
                                        <p:cTn id="52" dur="400"/>
                                        <p:tgtEl>
                                          <p:spTgt spid="31">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1">
                                            <p:txEl>
                                              <p:pRg st="2" end="2"/>
                                            </p:txEl>
                                          </p:spTgt>
                                        </p:tgtEl>
                                        <p:attrNameLst>
                                          <p:attrName>style.visibility</p:attrName>
                                        </p:attrNameLst>
                                      </p:cBhvr>
                                      <p:to>
                                        <p:strVal val="visible"/>
                                      </p:to>
                                    </p:set>
                                    <p:animEffect transition="in" filter="wipe(down)">
                                      <p:cBhvr>
                                        <p:cTn id="57" dur="400"/>
                                        <p:tgtEl>
                                          <p:spTgt spid="31">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1">
                                            <p:txEl>
                                              <p:pRg st="3" end="3"/>
                                            </p:txEl>
                                          </p:spTgt>
                                        </p:tgtEl>
                                        <p:attrNameLst>
                                          <p:attrName>style.visibility</p:attrName>
                                        </p:attrNameLst>
                                      </p:cBhvr>
                                      <p:to>
                                        <p:strVal val="visible"/>
                                      </p:to>
                                    </p:set>
                                    <p:animEffect transition="in" filter="wipe(down)">
                                      <p:cBhvr>
                                        <p:cTn id="62" dur="400"/>
                                        <p:tgtEl>
                                          <p:spTgt spid="31">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1">
                                            <p:txEl>
                                              <p:pRg st="4" end="4"/>
                                            </p:txEl>
                                          </p:spTgt>
                                        </p:tgtEl>
                                        <p:attrNameLst>
                                          <p:attrName>style.visibility</p:attrName>
                                        </p:attrNameLst>
                                      </p:cBhvr>
                                      <p:to>
                                        <p:strVal val="visible"/>
                                      </p:to>
                                    </p:set>
                                    <p:animEffect transition="in" filter="wipe(down)">
                                      <p:cBhvr>
                                        <p:cTn id="67" dur="400"/>
                                        <p:tgtEl>
                                          <p:spTgt spid="31">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3">
                                            <p:txEl>
                                              <p:pRg st="0" end="0"/>
                                            </p:txEl>
                                          </p:spTgt>
                                        </p:tgtEl>
                                        <p:attrNameLst>
                                          <p:attrName>style.visibility</p:attrName>
                                        </p:attrNameLst>
                                      </p:cBhvr>
                                      <p:to>
                                        <p:strVal val="visible"/>
                                      </p:to>
                                    </p:set>
                                    <p:animEffect transition="in" filter="wipe(down)">
                                      <p:cBhvr>
                                        <p:cTn id="72" dur="400"/>
                                        <p:tgtEl>
                                          <p:spTgt spid="33">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33">
                                            <p:txEl>
                                              <p:pRg st="1" end="1"/>
                                            </p:txEl>
                                          </p:spTgt>
                                        </p:tgtEl>
                                        <p:attrNameLst>
                                          <p:attrName>style.visibility</p:attrName>
                                        </p:attrNameLst>
                                      </p:cBhvr>
                                      <p:to>
                                        <p:strVal val="visible"/>
                                      </p:to>
                                    </p:set>
                                    <p:animEffect transition="in" filter="wipe(down)">
                                      <p:cBhvr>
                                        <p:cTn id="77" dur="400"/>
                                        <p:tgtEl>
                                          <p:spTgt spid="33">
                                            <p:txEl>
                                              <p:pRg st="1" end="1"/>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3">
                                            <p:txEl>
                                              <p:pRg st="2" end="2"/>
                                            </p:txEl>
                                          </p:spTgt>
                                        </p:tgtEl>
                                        <p:attrNameLst>
                                          <p:attrName>style.visibility</p:attrName>
                                        </p:attrNameLst>
                                      </p:cBhvr>
                                      <p:to>
                                        <p:strVal val="visible"/>
                                      </p:to>
                                    </p:set>
                                    <p:animEffect transition="in" filter="wipe(down)">
                                      <p:cBhvr>
                                        <p:cTn id="82" dur="400"/>
                                        <p:tgtEl>
                                          <p:spTgt spid="33">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3">
                                            <p:txEl>
                                              <p:pRg st="3" end="3"/>
                                            </p:txEl>
                                          </p:spTgt>
                                        </p:tgtEl>
                                        <p:attrNameLst>
                                          <p:attrName>style.visibility</p:attrName>
                                        </p:attrNameLst>
                                      </p:cBhvr>
                                      <p:to>
                                        <p:strVal val="visible"/>
                                      </p:to>
                                    </p:set>
                                    <p:animEffect transition="in" filter="wipe(down)">
                                      <p:cBhvr>
                                        <p:cTn id="87" dur="400"/>
                                        <p:tgtEl>
                                          <p:spTgt spid="33">
                                            <p:txEl>
                                              <p:pRg st="3" end="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3">
                                            <p:txEl>
                                              <p:pRg st="4" end="4"/>
                                            </p:txEl>
                                          </p:spTgt>
                                        </p:tgtEl>
                                        <p:attrNameLst>
                                          <p:attrName>style.visibility</p:attrName>
                                        </p:attrNameLst>
                                      </p:cBhvr>
                                      <p:to>
                                        <p:strVal val="visible"/>
                                      </p:to>
                                    </p:set>
                                    <p:animEffect transition="in" filter="wipe(down)">
                                      <p:cBhvr>
                                        <p:cTn id="92" dur="400"/>
                                        <p:tgtEl>
                                          <p:spTgt spid="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P spid="3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name="page19">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BEDE952-A754-CC57-E7F3-DAE2A50883FB}"/>
              </a:ext>
            </a:extLst>
          </p:cNvPr>
          <p:cNvPicPr>
            <a:picLocks noChangeAspect="1"/>
          </p:cNvPicPr>
          <p:nvPr/>
        </p:nvPicPr>
        <p:blipFill>
          <a:blip r:embed="rId3"/>
          <a:stretch>
            <a:fillRect/>
          </a:stretch>
        </p:blipFill>
        <p:spPr>
          <a:xfrm>
            <a:off x="411480" y="4160520"/>
            <a:ext cx="4526280" cy="2880360"/>
          </a:xfrm>
          <a:prstGeom prst="rect">
            <a:avLst/>
          </a:prstGeom>
          <a:noFill/>
          <a:ln>
            <a:noFill/>
          </a:ln>
        </p:spPr>
      </p:pic>
      <p:pic>
        <p:nvPicPr>
          <p:cNvPr id="5" name="Grafik 4">
            <a:extLst>
              <a:ext uri="{FF2B5EF4-FFF2-40B4-BE49-F238E27FC236}">
                <a16:creationId xmlns:a16="http://schemas.microsoft.com/office/drawing/2014/main" id="{0FDD9762-524B-0C2C-B26E-423B658EA030}"/>
              </a:ext>
            </a:extLst>
          </p:cNvPr>
          <p:cNvPicPr>
            <a:picLocks noChangeAspect="1"/>
          </p:cNvPicPr>
          <p:nvPr/>
        </p:nvPicPr>
        <p:blipFill>
          <a:blip r:embed="rId4"/>
          <a:stretch>
            <a:fillRect/>
          </a:stretch>
        </p:blipFill>
        <p:spPr>
          <a:xfrm>
            <a:off x="5120640" y="4160520"/>
            <a:ext cx="4617720" cy="2880360"/>
          </a:xfrm>
          <a:prstGeom prst="rect">
            <a:avLst/>
          </a:prstGeom>
          <a:noFill/>
          <a:ln>
            <a:noFill/>
          </a:ln>
        </p:spPr>
      </p:pic>
      <p:sp>
        <p:nvSpPr>
          <p:cNvPr id="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Hausmittel · Pädiatrie &amp; Alltag</a:t>
            </a:r>
          </a:p>
        </p:txBody>
      </p:sp>
      <p:sp>
        <p:nvSpPr>
          <p:cNvPr id="1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Atemwege frei über Nacht: Zwiebel-Säckli &amp; Thymianstrauss</a:t>
            </a:r>
          </a:p>
        </p:txBody>
      </p:sp>
      <p:sp>
        <p:nvSpPr>
          <p:cNvPr id="1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Sanfte, hocheffektive ätherische und schwefelhaltige Raumbeduftung – schon ab dem Säuglingsalter</a:t>
            </a:r>
          </a:p>
        </p:txBody>
      </p:sp>
      <p:sp>
        <p:nvSpPr>
          <p:cNvPr id="1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45</a:t>
            </a:r>
          </a:p>
        </p:txBody>
      </p:sp>
      <p:sp>
        <p:nvSpPr>
          <p:cNvPr id="15" name="CardBg"/>
          <p:cNvSpPr/>
          <p:nvPr/>
        </p:nvSpPr>
        <p:spPr>
          <a:xfrm>
            <a:off x="411480" y="1234440"/>
            <a:ext cx="9326880" cy="278892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539496" y="1325880"/>
            <a:ext cx="9070848" cy="260603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Wirkmechanismus &amp; praktische Durchführung</a:t>
            </a:r>
          </a:p>
          <a:p>
            <a:pPr>
              <a:spcAft>
                <a:spcPts val="350"/>
              </a:spcAft>
            </a:pPr>
            <a:r>
              <a:rPr sz="1080">
                <a:solidFill>
                  <a:srgbClr val="3B372E"/>
                </a:solidFill>
                <a:latin typeface="Aptos"/>
              </a:rPr>
              <a:t>1. Das aufgeschnittene Küchenzwiebel-Säckli (Allium cepa L.): Beim feinen Würfeln der Zwiebel spaltet die Alliinase das Isoalliin in flüchtige schwefelhaltige Thiosulfinate, Cepaene und den Tränenfaktor (Propanthial-S-oxid). Diese breiten sich im Schlafzimmer aus, wirken stark abschwellend auf die Nasenschleimhaut, bakterizid und sekretolytisch – ohne jedes Risiko eines Stimmritzenkrampfes bei Säuglingen!</a:t>
            </a:r>
          </a:p>
          <a:p>
            <a:pPr>
              <a:spcAft>
                <a:spcPts val="350"/>
              </a:spcAft>
            </a:pPr>
            <a:r>
              <a:rPr sz="1080" b="1">
                <a:solidFill>
                  <a:srgbClr val="394B2D"/>
                </a:solidFill>
                <a:latin typeface="Aptos"/>
              </a:rPr>
              <a:t>Anwendung am Bett / Stubenwagen:</a:t>
            </a:r>
            <a:r>
              <a:rPr sz="1080">
                <a:solidFill>
                  <a:srgbClr val="3B372E"/>
                </a:solidFill>
                <a:latin typeface="Aptos"/>
              </a:rPr>
              <a:t> 1 rohe Küchenzwiebel fein hacken, in ein dünnes Baumwolltüechli (oder eine Stoffwindel) binden, leicht andrücken (damit Saft austritt) und in Kopfnähe neben das Bett, über den Stubenwagen oder auf den Schreibtisch hängen (am nächsten Morgen lüften – der Geruch verfliegt rasch!)</a:t>
            </a:r>
          </a:p>
          <a:p>
            <a:pPr>
              <a:spcAft>
                <a:spcPts val="350"/>
              </a:spcAft>
            </a:pPr>
            <a:r>
              <a:rPr sz="1080" b="1">
                <a:solidFill>
                  <a:srgbClr val="394B2D"/>
                </a:solidFill>
                <a:latin typeface="Aptos"/>
              </a:rPr>
              <a:t>2. Frischer Thymianstrauss / Thymian-Kopfkissen:</a:t>
            </a:r>
            <a:r>
              <a:rPr sz="1080">
                <a:solidFill>
                  <a:srgbClr val="3B372E"/>
                </a:solidFill>
                <a:latin typeface="Aptos"/>
              </a:rPr>
              <a:t> Einen Bund frischen Thymian (Thymus vulgaris) leicht zwischen den Händen reiben (bricht die Lamiaceen-Öldrüsenschuppen auf) und ans Kopfende legen – das sanft ausströmende Thymol entspannt die Bronchien während der ganzen Nacht</a:t>
            </a:r>
          </a:p>
          <a:p>
            <a:pPr>
              <a:spcAft>
                <a:spcPts val="350"/>
              </a:spcAft>
            </a:pPr>
            <a:r>
              <a:rPr sz="1080" b="1">
                <a:solidFill>
                  <a:srgbClr val="394B2D"/>
                </a:solidFill>
                <a:latin typeface="Aptos"/>
              </a:rPr>
              <a:t>Bonus-Hausmittel Zwiebel-Honig-Sirup:</a:t>
            </a:r>
            <a:r>
              <a:rPr sz="1080">
                <a:solidFill>
                  <a:srgbClr val="3B372E"/>
                </a:solidFill>
                <a:latin typeface="Aptos"/>
              </a:rPr>
              <a:t> Fein gewürfelte Zwiebel mit 2–3 EL Schweizer Blüten- oder Tannenhonig im Schraubglas 2–3 Stunden ziehen lassen; den entstehenden Sirup teelöffelweise bei Husten einnehmen (Hinweis: Honig erst für Kinder ab 1 Jahr!).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wipe(down)">
                                      <p:cBhvr>
                                        <p:cTn id="17" dur="400"/>
                                        <p:tgtEl>
                                          <p:spTgt spid="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xEl>
                                              <p:pRg st="1" end="1"/>
                                            </p:txEl>
                                          </p:spTgt>
                                        </p:tgtEl>
                                        <p:attrNameLst>
                                          <p:attrName>style.visibility</p:attrName>
                                        </p:attrNameLst>
                                      </p:cBhvr>
                                      <p:to>
                                        <p:strVal val="visible"/>
                                      </p:to>
                                    </p:set>
                                    <p:animEffect transition="in" filter="wipe(down)">
                                      <p:cBhvr>
                                        <p:cTn id="22" dur="400"/>
                                        <p:tgtEl>
                                          <p:spTgt spid="1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xEl>
                                              <p:pRg st="2" end="2"/>
                                            </p:txEl>
                                          </p:spTgt>
                                        </p:tgtEl>
                                        <p:attrNameLst>
                                          <p:attrName>style.visibility</p:attrName>
                                        </p:attrNameLst>
                                      </p:cBhvr>
                                      <p:to>
                                        <p:strVal val="visible"/>
                                      </p:to>
                                    </p:set>
                                    <p:animEffect transition="in" filter="wipe(down)">
                                      <p:cBhvr>
                                        <p:cTn id="27" dur="400"/>
                                        <p:tgtEl>
                                          <p:spTgt spid="1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6">
                                            <p:txEl>
                                              <p:pRg st="3" end="3"/>
                                            </p:txEl>
                                          </p:spTgt>
                                        </p:tgtEl>
                                        <p:attrNameLst>
                                          <p:attrName>style.visibility</p:attrName>
                                        </p:attrNameLst>
                                      </p:cBhvr>
                                      <p:to>
                                        <p:strVal val="visible"/>
                                      </p:to>
                                    </p:set>
                                    <p:animEffect transition="in" filter="wipe(down)">
                                      <p:cBhvr>
                                        <p:cTn id="32" dur="400"/>
                                        <p:tgtEl>
                                          <p:spTgt spid="1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xEl>
                                              <p:pRg st="4" end="4"/>
                                            </p:txEl>
                                          </p:spTgt>
                                        </p:tgtEl>
                                        <p:attrNameLst>
                                          <p:attrName>style.visibility</p:attrName>
                                        </p:attrNameLst>
                                      </p:cBhvr>
                                      <p:to>
                                        <p:strVal val="visible"/>
                                      </p:to>
                                    </p:set>
                                    <p:animEffect transition="in" filter="wipe(down)">
                                      <p:cBhvr>
                                        <p:cTn id="37" dur="4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name="page15">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5D6B24A-6D09-1C51-70B4-404736EBEC15}"/>
              </a:ext>
            </a:extLst>
          </p:cNvPr>
          <p:cNvPicPr>
            <a:picLocks noChangeAspect="1"/>
          </p:cNvPicPr>
          <p:nvPr/>
        </p:nvPicPr>
        <p:blipFill>
          <a:blip r:embed="rId3"/>
          <a:stretch>
            <a:fillRect/>
          </a:stretch>
        </p:blipFill>
        <p:spPr>
          <a:xfrm>
            <a:off x="411480" y="1280160"/>
            <a:ext cx="5303520" cy="2926080"/>
          </a:xfrm>
          <a:prstGeom prst="rect">
            <a:avLst/>
          </a:prstGeom>
          <a:noFill/>
          <a:ln>
            <a:noFill/>
          </a:ln>
        </p:spPr>
      </p:pic>
      <p:sp>
        <p:nvSpPr>
          <p:cNvPr id="18"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Phytotherapie · Hausapotheke</a:t>
            </a:r>
          </a:p>
        </p:txBody>
      </p:sp>
      <p:sp>
        <p:nvSpPr>
          <p:cNvPr id="20"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Schwarzer Holunder (Sambucus nigra L.): Holunderblüten- &amp; Beerensirup</a:t>
            </a:r>
          </a:p>
        </p:txBody>
      </p:sp>
      <p:sp>
        <p:nvSpPr>
          <p:cNvPr id="21"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Traditionelle Hausapotheke mit klinisch belegter Neuraminidase-Hemmung gegen Erkältungs- und Grippeviren</a:t>
            </a:r>
          </a:p>
        </p:txBody>
      </p:sp>
      <p:sp>
        <p:nvSpPr>
          <p:cNvPr id="22"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24"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46</a:t>
            </a:r>
          </a:p>
        </p:txBody>
      </p:sp>
      <p:sp>
        <p:nvSpPr>
          <p:cNvPr id="25" name="CardBg"/>
          <p:cNvSpPr/>
          <p:nvPr/>
        </p:nvSpPr>
        <p:spPr>
          <a:xfrm>
            <a:off x="5897880" y="1280160"/>
            <a:ext cx="3840480" cy="292608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LineAnimBox"/>
          <p:cNvSpPr txBox="1"/>
          <p:nvPr/>
        </p:nvSpPr>
        <p:spPr>
          <a:xfrm>
            <a:off x="6025896" y="1371600"/>
            <a:ext cx="3584448" cy="27432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Wertvolle Inhaltsstoffe der Rezeptur</a:t>
            </a:r>
          </a:p>
          <a:p>
            <a:pPr>
              <a:spcAft>
                <a:spcPts val="350"/>
              </a:spcAft>
            </a:pPr>
            <a:r>
              <a:rPr sz="1080" b="1">
                <a:solidFill>
                  <a:srgbClr val="394B2D"/>
                </a:solidFill>
                <a:latin typeface="Aptos"/>
              </a:rPr>
              <a:t>Holunderbeeren (Sambuci fructus):</a:t>
            </a:r>
            <a:r>
              <a:rPr sz="1080">
                <a:solidFill>
                  <a:srgbClr val="3B372E"/>
                </a:solidFill>
                <a:latin typeface="Aptos"/>
              </a:rPr>
              <a:t> Reich an Anthocyanen (Sambucyanin, Cyanidin-3-sambubiosid), Vitamin C, Vitamin A/B und Kalium</a:t>
            </a:r>
          </a:p>
          <a:p>
            <a:pPr>
              <a:spcAft>
                <a:spcPts val="350"/>
              </a:spcAft>
            </a:pPr>
            <a:r>
              <a:rPr sz="1080" b="1">
                <a:solidFill>
                  <a:srgbClr val="394B2D"/>
                </a:solidFill>
                <a:latin typeface="Aptos"/>
              </a:rPr>
              <a:t>Holunderblüten (Sambuci flos):</a:t>
            </a:r>
            <a:r>
              <a:rPr sz="1080">
                <a:solidFill>
                  <a:srgbClr val="3B372E"/>
                </a:solidFill>
                <a:latin typeface="Aptos"/>
              </a:rPr>
              <a:t> Schweisstreibende Flavonoide (Rutin) &amp; ätherisches Öl</a:t>
            </a:r>
          </a:p>
          <a:p>
            <a:pPr>
              <a:spcAft>
                <a:spcPts val="350"/>
              </a:spcAft>
            </a:pPr>
            <a:r>
              <a:rPr sz="1080" b="1">
                <a:solidFill>
                  <a:srgbClr val="394B2D"/>
                </a:solidFill>
                <a:latin typeface="Aptos"/>
              </a:rPr>
              <a:t>Bienenhonig &amp; Rohrzucker:</a:t>
            </a:r>
            <a:r>
              <a:rPr sz="1080">
                <a:solidFill>
                  <a:srgbClr val="3B372E"/>
                </a:solidFill>
                <a:latin typeface="Aptos"/>
              </a:rPr>
              <a:t> Reizlindernd (demulzierend) auf die Hustenrezeptoren im Rachen</a:t>
            </a:r>
          </a:p>
          <a:p>
            <a:pPr>
              <a:spcAft>
                <a:spcPts val="350"/>
              </a:spcAft>
            </a:pPr>
            <a:r>
              <a:rPr sz="1080" b="1">
                <a:solidFill>
                  <a:srgbClr val="394B2D"/>
                </a:solidFill>
                <a:latin typeface="Aptos"/>
              </a:rPr>
              <a:t>Frischer Zitronensaft:</a:t>
            </a:r>
            <a:r>
              <a:rPr sz="1080">
                <a:solidFill>
                  <a:srgbClr val="3B372E"/>
                </a:solidFill>
                <a:latin typeface="Aptos"/>
              </a:rPr>
              <a:t> Stabilisiert die Anthocyane im sauren pH-Bereich und liefert Vitamin C</a:t>
            </a:r>
          </a:p>
        </p:txBody>
      </p:sp>
      <p:sp>
        <p:nvSpPr>
          <p:cNvPr id="27" name="CardBg"/>
          <p:cNvSpPr/>
          <p:nvPr/>
        </p:nvSpPr>
        <p:spPr>
          <a:xfrm>
            <a:off x="411480" y="4343400"/>
            <a:ext cx="9326880" cy="269748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LineAnimBox"/>
          <p:cNvSpPr txBox="1"/>
          <p:nvPr/>
        </p:nvSpPr>
        <p:spPr>
          <a:xfrm>
            <a:off x="539496" y="4434840"/>
            <a:ext cx="9070848" cy="251460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Pharmakologische Wirkung, Sicherheitshinweis (Sambunigrin!) &amp; Dosierung</a:t>
            </a:r>
          </a:p>
          <a:p>
            <a:pPr>
              <a:spcAft>
                <a:spcPts val="350"/>
              </a:spcAft>
            </a:pPr>
            <a:r>
              <a:rPr sz="1100" b="1">
                <a:solidFill>
                  <a:srgbClr val="394B2D"/>
                </a:solidFill>
                <a:latin typeface="Aptos"/>
              </a:rPr>
              <a:t>Antiviraler Wirkmechanismus:</a:t>
            </a:r>
            <a:r>
              <a:rPr sz="1100">
                <a:solidFill>
                  <a:srgbClr val="3B372E"/>
                </a:solidFill>
                <a:latin typeface="Aptos"/>
              </a:rPr>
              <a:t> Die Anthocyane und Lektine der Holunderbeere blockieren die viralen Hämagglutinin-Spikes und hemmen das Enzym Neuraminidase von Influenza-A- und -B-Viren – dadurch wird die Virusausbreitung von Zelle zu Zelle gestoppt und die Krankheitsdauer in klinischen Studien um 2–4 Tage verkürzt</a:t>
            </a:r>
          </a:p>
          <a:p>
            <a:pPr>
              <a:spcAft>
                <a:spcPts val="350"/>
              </a:spcAft>
            </a:pPr>
            <a:r>
              <a:rPr sz="1100">
                <a:solidFill>
                  <a:srgbClr val="3B372E"/>
                </a:solidFill>
                <a:latin typeface="Aptos"/>
              </a:rPr>
              <a:t>Wichtiger toxikologischer Hinweis für die Eigenherstellung: Rohe, ungekochende Holunderbeeren (sowie grüne Stiele und Kerne) enthalten das cyanogene Glykosid Sambunigrin, das zu Übelkeit und Erbrechen führt! Durch kurzes Aufkochen (&gt; 80 °C für 10–15 Min.) zerfällt Sambunigrin vollständig und die Beeren werden hervorragend verträglich</a:t>
            </a:r>
          </a:p>
          <a:p>
            <a:pPr>
              <a:spcAft>
                <a:spcPts val="350"/>
              </a:spcAft>
            </a:pPr>
            <a:r>
              <a:rPr sz="1100" b="1">
                <a:solidFill>
                  <a:srgbClr val="394B2D"/>
                </a:solidFill>
                <a:latin typeface="Aptos"/>
              </a:rPr>
              <a:t>Dosierung bei Husten, Schnupfen &amp; Frösteln:</a:t>
            </a:r>
            <a:r>
              <a:rPr sz="1100">
                <a:solidFill>
                  <a:srgbClr val="3B372E"/>
                </a:solidFill>
                <a:latin typeface="Aptos"/>
              </a:rPr>
              <a:t> Mehrmals täglich (3–5×) 1 bis 2 Esslöffel Holundersirup in einem Glas heissem Wasser oder Kräutertee aufgelöst warm trinken.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wipe(down)">
                                      <p:cBhvr>
                                        <p:cTn id="12" dur="4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6">
                                            <p:txEl>
                                              <p:pRg st="1" end="1"/>
                                            </p:txEl>
                                          </p:spTgt>
                                        </p:tgtEl>
                                        <p:attrNameLst>
                                          <p:attrName>style.visibility</p:attrName>
                                        </p:attrNameLst>
                                      </p:cBhvr>
                                      <p:to>
                                        <p:strVal val="visible"/>
                                      </p:to>
                                    </p:set>
                                    <p:animEffect transition="in" filter="wipe(down)">
                                      <p:cBhvr>
                                        <p:cTn id="17" dur="400"/>
                                        <p:tgtEl>
                                          <p:spTgt spid="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6">
                                            <p:txEl>
                                              <p:pRg st="2" end="2"/>
                                            </p:txEl>
                                          </p:spTgt>
                                        </p:tgtEl>
                                        <p:attrNameLst>
                                          <p:attrName>style.visibility</p:attrName>
                                        </p:attrNameLst>
                                      </p:cBhvr>
                                      <p:to>
                                        <p:strVal val="visible"/>
                                      </p:to>
                                    </p:set>
                                    <p:animEffect transition="in" filter="wipe(down)">
                                      <p:cBhvr>
                                        <p:cTn id="22" dur="400"/>
                                        <p:tgtEl>
                                          <p:spTgt spid="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6">
                                            <p:txEl>
                                              <p:pRg st="3" end="3"/>
                                            </p:txEl>
                                          </p:spTgt>
                                        </p:tgtEl>
                                        <p:attrNameLst>
                                          <p:attrName>style.visibility</p:attrName>
                                        </p:attrNameLst>
                                      </p:cBhvr>
                                      <p:to>
                                        <p:strVal val="visible"/>
                                      </p:to>
                                    </p:set>
                                    <p:animEffect transition="in" filter="wipe(down)">
                                      <p:cBhvr>
                                        <p:cTn id="27" dur="400"/>
                                        <p:tgtEl>
                                          <p:spTgt spid="2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6">
                                            <p:txEl>
                                              <p:pRg st="4" end="4"/>
                                            </p:txEl>
                                          </p:spTgt>
                                        </p:tgtEl>
                                        <p:attrNameLst>
                                          <p:attrName>style.visibility</p:attrName>
                                        </p:attrNameLst>
                                      </p:cBhvr>
                                      <p:to>
                                        <p:strVal val="visible"/>
                                      </p:to>
                                    </p:set>
                                    <p:animEffect transition="in" filter="wipe(down)">
                                      <p:cBhvr>
                                        <p:cTn id="32" dur="400"/>
                                        <p:tgtEl>
                                          <p:spTgt spid="2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8">
                                            <p:txEl>
                                              <p:pRg st="0" end="0"/>
                                            </p:txEl>
                                          </p:spTgt>
                                        </p:tgtEl>
                                        <p:attrNameLst>
                                          <p:attrName>style.visibility</p:attrName>
                                        </p:attrNameLst>
                                      </p:cBhvr>
                                      <p:to>
                                        <p:strVal val="visible"/>
                                      </p:to>
                                    </p:set>
                                    <p:animEffect transition="in" filter="wipe(down)">
                                      <p:cBhvr>
                                        <p:cTn id="37" dur="400"/>
                                        <p:tgtEl>
                                          <p:spTgt spid="2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8">
                                            <p:txEl>
                                              <p:pRg st="1" end="1"/>
                                            </p:txEl>
                                          </p:spTgt>
                                        </p:tgtEl>
                                        <p:attrNameLst>
                                          <p:attrName>style.visibility</p:attrName>
                                        </p:attrNameLst>
                                      </p:cBhvr>
                                      <p:to>
                                        <p:strVal val="visible"/>
                                      </p:to>
                                    </p:set>
                                    <p:animEffect transition="in" filter="wipe(down)">
                                      <p:cBhvr>
                                        <p:cTn id="42" dur="400"/>
                                        <p:tgtEl>
                                          <p:spTgt spid="28">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8">
                                            <p:txEl>
                                              <p:pRg st="2" end="2"/>
                                            </p:txEl>
                                          </p:spTgt>
                                        </p:tgtEl>
                                        <p:attrNameLst>
                                          <p:attrName>style.visibility</p:attrName>
                                        </p:attrNameLst>
                                      </p:cBhvr>
                                      <p:to>
                                        <p:strVal val="visible"/>
                                      </p:to>
                                    </p:set>
                                    <p:animEffect transition="in" filter="wipe(down)">
                                      <p:cBhvr>
                                        <p:cTn id="47" dur="400"/>
                                        <p:tgtEl>
                                          <p:spTgt spid="28">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8">
                                            <p:txEl>
                                              <p:pRg st="3" end="3"/>
                                            </p:txEl>
                                          </p:spTgt>
                                        </p:tgtEl>
                                        <p:attrNameLst>
                                          <p:attrName>style.visibility</p:attrName>
                                        </p:attrNameLst>
                                      </p:cBhvr>
                                      <p:to>
                                        <p:strVal val="visible"/>
                                      </p:to>
                                    </p:set>
                                    <p:animEffect transition="in" filter="wipe(down)">
                                      <p:cBhvr>
                                        <p:cTn id="52" dur="400"/>
                                        <p:tgtEl>
                                          <p:spTgt spid="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8"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name="page16">
    <p:bg>
      <p:bgPr>
        <a:solidFill>
          <a:srgbClr val="F8F4E9"/>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7D40D42-42D9-82E2-824F-A38D8341E689}"/>
              </a:ext>
            </a:extLst>
          </p:cNvPr>
          <p:cNvPicPr>
            <a:picLocks noChangeAspect="1"/>
          </p:cNvPicPr>
          <p:nvPr/>
        </p:nvPicPr>
        <p:blipFill>
          <a:blip r:embed="rId3"/>
          <a:stretch>
            <a:fillRect/>
          </a:stretch>
        </p:blipFill>
        <p:spPr>
          <a:xfrm>
            <a:off x="411480" y="1371600"/>
            <a:ext cx="3291840" cy="4389120"/>
          </a:xfrm>
          <a:prstGeom prst="rect">
            <a:avLst/>
          </a:prstGeom>
          <a:noFill/>
          <a:ln>
            <a:noFill/>
          </a:ln>
        </p:spPr>
      </p:pic>
      <p:sp>
        <p:nvSpPr>
          <p:cNvPr id="9"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Biochemie · Akutkomplex</a:t>
            </a:r>
          </a:p>
        </p:txBody>
      </p:sp>
      <p:sp>
        <p:nvSpPr>
          <p:cNvPr id="11"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Biochemische Komplextherapie: Selomida® Erkältung</a:t>
            </a:r>
          </a:p>
        </p:txBody>
      </p:sp>
      <p:sp>
        <p:nvSpPr>
          <p:cNvPr id="12"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Kombination von 6 aufeinander abgestimmten Dr. Schüssler Salzen in praktischen Portionsbeuteln</a:t>
            </a:r>
          </a:p>
        </p:txBody>
      </p:sp>
      <p:sp>
        <p:nvSpPr>
          <p:cNvPr id="13"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5"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47</a:t>
            </a:r>
          </a:p>
        </p:txBody>
      </p:sp>
      <p:sp>
        <p:nvSpPr>
          <p:cNvPr id="16" name="CardBg"/>
          <p:cNvSpPr/>
          <p:nvPr/>
        </p:nvSpPr>
        <p:spPr>
          <a:xfrm>
            <a:off x="3886200" y="1280160"/>
            <a:ext cx="5852160" cy="5806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LineAnimBox"/>
          <p:cNvSpPr txBox="1"/>
          <p:nvPr/>
        </p:nvSpPr>
        <p:spPr>
          <a:xfrm>
            <a:off x="4014215" y="1371600"/>
            <a:ext cx="5596128" cy="562355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Die 6 enthaltenen Schüssler-Salze &amp; ihr synergetisches Wirkprofil</a:t>
            </a:r>
          </a:p>
          <a:p>
            <a:pPr>
              <a:spcAft>
                <a:spcPts val="350"/>
              </a:spcAft>
            </a:pPr>
            <a:r>
              <a:rPr sz="1050" b="1">
                <a:solidFill>
                  <a:srgbClr val="394B2D"/>
                </a:solidFill>
                <a:latin typeface="Aptos"/>
              </a:rPr>
              <a:t>Anwendungsgebiet:</a:t>
            </a:r>
            <a:r>
              <a:rPr sz="1050">
                <a:solidFill>
                  <a:srgbClr val="3B372E"/>
                </a:solidFill>
                <a:latin typeface="Aptos"/>
              </a:rPr>
              <a:t> Zur Linderung akuter Erkältungssymptome wie Halsschmerzen, Heiserkeit, Schnupfen, Husten, Frösteln und leichtem Fieber sowie zur Unterstützung der Abwehrkräfte bei erhöhter Erkältungsneigung</a:t>
            </a:r>
          </a:p>
          <a:p>
            <a:pPr>
              <a:spcAft>
                <a:spcPts val="350"/>
              </a:spcAft>
            </a:pPr>
            <a:r>
              <a:rPr sz="1050" b="1">
                <a:solidFill>
                  <a:srgbClr val="394B2D"/>
                </a:solidFill>
                <a:latin typeface="Aptos"/>
              </a:rPr>
              <a:t>Nr. 3 Ferrum phosphoricum D12:</a:t>
            </a:r>
            <a:r>
              <a:rPr sz="1050">
                <a:solidFill>
                  <a:srgbClr val="3B372E"/>
                </a:solidFill>
                <a:latin typeface="Aptos"/>
              </a:rPr>
              <a:t> Das Akut- und Entzündungsmittel der 1. Phase (Fieber, Frösteln, Sauerstoffversorgung der Immunzellen)</a:t>
            </a:r>
          </a:p>
          <a:p>
            <a:pPr>
              <a:spcAft>
                <a:spcPts val="350"/>
              </a:spcAft>
            </a:pPr>
            <a:r>
              <a:rPr sz="1050" b="1">
                <a:solidFill>
                  <a:srgbClr val="394B2D"/>
                </a:solidFill>
                <a:latin typeface="Aptos"/>
              </a:rPr>
              <a:t>Nr. 4 Kalium chloratum D6:</a:t>
            </a:r>
            <a:r>
              <a:rPr sz="1050">
                <a:solidFill>
                  <a:srgbClr val="3B372E"/>
                </a:solidFill>
                <a:latin typeface="Aptos"/>
              </a:rPr>
              <a:t> Das Schleimhautmittel der 2. Phase (Schnupfen, Husten, geschwollene Schleimhäute, Drüsenschwellung)</a:t>
            </a:r>
          </a:p>
          <a:p>
            <a:pPr>
              <a:spcAft>
                <a:spcPts val="350"/>
              </a:spcAft>
            </a:pPr>
            <a:r>
              <a:rPr sz="1050" b="1">
                <a:solidFill>
                  <a:srgbClr val="394B2D"/>
                </a:solidFill>
                <a:latin typeface="Aptos"/>
              </a:rPr>
              <a:t>Nr. 5 Kalium phosphoricum D6:</a:t>
            </a:r>
            <a:r>
              <a:rPr sz="1050">
                <a:solidFill>
                  <a:srgbClr val="3B372E"/>
                </a:solidFill>
                <a:latin typeface="Aptos"/>
              </a:rPr>
              <a:t> Das grosse Energiesalz für Nerven, Muskulatur und Zellregeneration bei Erschöpfung, Zerschlagenheit und höherem Fieber</a:t>
            </a:r>
          </a:p>
          <a:p>
            <a:pPr>
              <a:spcAft>
                <a:spcPts val="350"/>
              </a:spcAft>
            </a:pPr>
            <a:r>
              <a:rPr sz="1050" b="1">
                <a:solidFill>
                  <a:srgbClr val="394B2D"/>
                </a:solidFill>
                <a:latin typeface="Aptos"/>
              </a:rPr>
              <a:t>Nr. 8 Natrium chloratum D6:</a:t>
            </a:r>
            <a:r>
              <a:rPr sz="1050">
                <a:solidFill>
                  <a:srgbClr val="3B372E"/>
                </a:solidFill>
                <a:latin typeface="Aptos"/>
              </a:rPr>
              <a:t> Reguliert den Flüssigkeitshaushalt der Schleimhäute (bei wässrigem Fliessschnupfen ebenso wie bei trockener, brennender Nasenschleimhaut)</a:t>
            </a:r>
          </a:p>
          <a:p>
            <a:pPr>
              <a:spcAft>
                <a:spcPts val="350"/>
              </a:spcAft>
            </a:pPr>
            <a:r>
              <a:rPr sz="1050" b="1">
                <a:solidFill>
                  <a:srgbClr val="394B2D"/>
                </a:solidFill>
                <a:latin typeface="Aptos"/>
              </a:rPr>
              <a:t>Nr. 10 Natrium sulfuricum D6:</a:t>
            </a:r>
            <a:r>
              <a:rPr sz="1050">
                <a:solidFill>
                  <a:srgbClr val="3B372E"/>
                </a:solidFill>
                <a:latin typeface="Aptos"/>
              </a:rPr>
              <a:t> Fördert die Ausscheidung von Entzündungsprodukten und entlastet den Stoffwechsel</a:t>
            </a:r>
          </a:p>
          <a:p>
            <a:pPr>
              <a:spcAft>
                <a:spcPts val="350"/>
              </a:spcAft>
            </a:pPr>
            <a:r>
              <a:rPr sz="1050" b="1">
                <a:solidFill>
                  <a:srgbClr val="394B2D"/>
                </a:solidFill>
                <a:latin typeface="Aptos"/>
              </a:rPr>
              <a:t>Nr. 21 Zincum chloratum D12:</a:t>
            </a:r>
            <a:r>
              <a:rPr sz="1050">
                <a:solidFill>
                  <a:srgbClr val="3B372E"/>
                </a:solidFill>
                <a:latin typeface="Aptos"/>
              </a:rPr>
              <a:t> Aktiviert den zellulären Immunstoffwechsel und die Schleimhautheilung</a:t>
            </a:r>
          </a:p>
          <a:p>
            <a:pPr>
              <a:spcAft>
                <a:spcPts val="350"/>
              </a:spcAft>
            </a:pPr>
            <a:r>
              <a:rPr sz="1050" b="1">
                <a:solidFill>
                  <a:srgbClr val="394B2D"/>
                </a:solidFill>
                <a:latin typeface="Aptos"/>
              </a:rPr>
              <a:t>Dosierung:</a:t>
            </a:r>
            <a:r>
              <a:rPr sz="1050">
                <a:solidFill>
                  <a:srgbClr val="3B372E"/>
                </a:solidFill>
                <a:latin typeface="Aptos"/>
              </a:rPr>
              <a:t> Akut bis zu 3× täglich 1 Sachet in einem Glas Wasser oder warmem Tee auflösen und in kleinen Schlucken trinken (kurz im Mund behalten).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wipe(down)">
                                      <p:cBhvr>
                                        <p:cTn id="12" dur="4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wipe(down)">
                                      <p:cBhvr>
                                        <p:cTn id="17" dur="4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wipe(down)">
                                      <p:cBhvr>
                                        <p:cTn id="22" dur="4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wipe(down)">
                                      <p:cBhvr>
                                        <p:cTn id="27" dur="4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wipe(down)">
                                      <p:cBhvr>
                                        <p:cTn id="32" dur="400"/>
                                        <p:tgtEl>
                                          <p:spTgt spid="1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Effect transition="in" filter="wipe(down)">
                                      <p:cBhvr>
                                        <p:cTn id="37" dur="400"/>
                                        <p:tgtEl>
                                          <p:spTgt spid="1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xEl>
                                              <p:pRg st="6" end="6"/>
                                            </p:txEl>
                                          </p:spTgt>
                                        </p:tgtEl>
                                        <p:attrNameLst>
                                          <p:attrName>style.visibility</p:attrName>
                                        </p:attrNameLst>
                                      </p:cBhvr>
                                      <p:to>
                                        <p:strVal val="visible"/>
                                      </p:to>
                                    </p:set>
                                    <p:animEffect transition="in" filter="wipe(down)">
                                      <p:cBhvr>
                                        <p:cTn id="42" dur="400"/>
                                        <p:tgtEl>
                                          <p:spTgt spid="1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7">
                                            <p:txEl>
                                              <p:pRg st="7" end="7"/>
                                            </p:txEl>
                                          </p:spTgt>
                                        </p:tgtEl>
                                        <p:attrNameLst>
                                          <p:attrName>style.visibility</p:attrName>
                                        </p:attrNameLst>
                                      </p:cBhvr>
                                      <p:to>
                                        <p:strVal val="visible"/>
                                      </p:to>
                                    </p:set>
                                    <p:animEffect transition="in" filter="wipe(down)">
                                      <p:cBhvr>
                                        <p:cTn id="47" dur="400"/>
                                        <p:tgtEl>
                                          <p:spTgt spid="1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7">
                                            <p:txEl>
                                              <p:pRg st="8" end="8"/>
                                            </p:txEl>
                                          </p:spTgt>
                                        </p:tgtEl>
                                        <p:attrNameLst>
                                          <p:attrName>style.visibility</p:attrName>
                                        </p:attrNameLst>
                                      </p:cBhvr>
                                      <p:to>
                                        <p:strVal val="visible"/>
                                      </p:to>
                                    </p:set>
                                    <p:animEffect transition="in" filter="wipe(down)">
                                      <p:cBhvr>
                                        <p:cTn id="52" dur="400"/>
                                        <p:tgtEl>
                                          <p:spTgt spid="1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name="page17">
    <p:bg>
      <p:bgPr>
        <a:solidFill>
          <a:srgbClr val="F8F4E9"/>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CCA2972-5E52-0D40-6041-C72901E0ECB2}"/>
              </a:ext>
            </a:extLst>
          </p:cNvPr>
          <p:cNvPicPr>
            <a:picLocks noChangeAspect="1"/>
          </p:cNvPicPr>
          <p:nvPr/>
        </p:nvPicPr>
        <p:blipFill>
          <a:blip r:embed="rId3"/>
          <a:stretch>
            <a:fillRect/>
          </a:stretch>
        </p:blipFill>
        <p:spPr>
          <a:xfrm>
            <a:off x="411480" y="4160520"/>
            <a:ext cx="4069080" cy="2880360"/>
          </a:xfrm>
          <a:prstGeom prst="rect">
            <a:avLst/>
          </a:prstGeom>
          <a:noFill/>
          <a:ln>
            <a:noFill/>
          </a:ln>
        </p:spPr>
      </p:pic>
      <p:pic>
        <p:nvPicPr>
          <p:cNvPr id="8" name="Grafik 7">
            <a:extLst>
              <a:ext uri="{FF2B5EF4-FFF2-40B4-BE49-F238E27FC236}">
                <a16:creationId xmlns:a16="http://schemas.microsoft.com/office/drawing/2014/main" id="{77814D90-CDA1-5572-95B9-20865BFFCF57}"/>
              </a:ext>
            </a:extLst>
          </p:cNvPr>
          <p:cNvPicPr>
            <a:picLocks noChangeAspect="1"/>
          </p:cNvPicPr>
          <p:nvPr/>
        </p:nvPicPr>
        <p:blipFill>
          <a:blip r:embed="rId4"/>
          <a:stretch>
            <a:fillRect/>
          </a:stretch>
        </p:blipFill>
        <p:spPr>
          <a:xfrm>
            <a:off x="8092440" y="1280160"/>
            <a:ext cx="1645920" cy="1645920"/>
          </a:xfrm>
          <a:prstGeom prst="rect">
            <a:avLst/>
          </a:prstGeom>
          <a:noFill/>
          <a:ln>
            <a:noFill/>
          </a:ln>
        </p:spPr>
      </p:pic>
      <p:sp>
        <p:nvSpPr>
          <p:cNvPr id="27"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Balneotherapie · Aromatherapie</a:t>
            </a:r>
          </a:p>
        </p:txBody>
      </p:sp>
      <p:sp>
        <p:nvSpPr>
          <p:cNvPr id="29"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Aromatherapeutisches &amp; Phytotherapeutisches Erkältungsbad</a:t>
            </a:r>
          </a:p>
        </p:txBody>
      </p:sp>
      <p:sp>
        <p:nvSpPr>
          <p:cNvPr id="30"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Transdermale und inhalative Aufnahme ätherischer Öle bei beginnender Erkältung und Gliederschmerzen</a:t>
            </a:r>
          </a:p>
        </p:txBody>
      </p:sp>
      <p:sp>
        <p:nvSpPr>
          <p:cNvPr id="31"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33"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48</a:t>
            </a:r>
          </a:p>
        </p:txBody>
      </p:sp>
      <p:sp>
        <p:nvSpPr>
          <p:cNvPr id="34" name="CardBg"/>
          <p:cNvSpPr/>
          <p:nvPr/>
        </p:nvSpPr>
        <p:spPr>
          <a:xfrm>
            <a:off x="411480" y="1280160"/>
            <a:ext cx="7543800" cy="274320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LineAnimBox"/>
          <p:cNvSpPr txBox="1"/>
          <p:nvPr/>
        </p:nvSpPr>
        <p:spPr>
          <a:xfrm>
            <a:off x="539496" y="1371600"/>
            <a:ext cx="7287768" cy="25603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2 Wege zum wirksamen Heilbad: Kräuterabsud vs. Ätherische Öle</a:t>
            </a:r>
          </a:p>
          <a:p>
            <a:pPr>
              <a:spcAft>
                <a:spcPts val="350"/>
              </a:spcAft>
            </a:pPr>
            <a:r>
              <a:rPr sz="1050" b="1">
                <a:solidFill>
                  <a:srgbClr val="394B2D"/>
                </a:solidFill>
                <a:latin typeface="Aptos"/>
              </a:rPr>
              <a:t>Variante A – Klassischer Kräuterabsud (Vollbad):</a:t>
            </a:r>
            <a:r>
              <a:rPr sz="1050">
                <a:solidFill>
                  <a:srgbClr val="3B372E"/>
                </a:solidFill>
                <a:latin typeface="Aptos"/>
              </a:rPr>
              <a:t> Insgesamt 150 g getrocknete Kräuter (Thymian, Rosmarin, Majoran zu gleichen Teilen) mit 2 Litern kochendem Wasser überbrühen, zugedeckt 15–20 Min. ziehen lassen, durch ein Sieb oder Baumwollsäckli direkt in das Badewasser (37–38 °C) abgiessen</a:t>
            </a:r>
          </a:p>
          <a:p>
            <a:pPr>
              <a:spcAft>
                <a:spcPts val="350"/>
              </a:spcAft>
            </a:pPr>
            <a:r>
              <a:rPr sz="1050">
                <a:solidFill>
                  <a:srgbClr val="3B372E"/>
                </a:solidFill>
                <a:latin typeface="Aptos"/>
              </a:rPr>
              <a:t>Variante B – Reine ätherische Öle (10–15 Tropfen pro Vollbad): Bewährte Winteröle sind Thymian (Thymol- oder milder Linalool-Chemotyp für Kinder!), Eukalyptus (Eucalyptus globulus / radiata mit 1,8-Cineol), Majoran, Melisse, Rosmarin, Weisstanne/Edeltanne, Cajeput oder Teebaumöl</a:t>
            </a:r>
          </a:p>
          <a:p>
            <a:pPr>
              <a:spcAft>
                <a:spcPts val="350"/>
              </a:spcAft>
            </a:pPr>
            <a:r>
              <a:rPr sz="1050" b="1">
                <a:solidFill>
                  <a:srgbClr val="394B2D"/>
                </a:solidFill>
                <a:latin typeface="Aptos"/>
              </a:rPr>
              <a:t>Wichtiger galenischer Emulgator-Tipp:</a:t>
            </a:r>
            <a:r>
              <a:rPr sz="1050">
                <a:solidFill>
                  <a:srgbClr val="3B372E"/>
                </a:solidFill>
                <a:latin typeface="Aptos"/>
              </a:rPr>
              <a:t> Ätherische Öle sind lipophil und schwimmen unverdünnt als reizender Film auf dem Badewasser! Daher die 10–15 Tropfen immer zuerst in 2 Esslöffel Vollrahm, Kaffeerahm, Honig oder 1 EL Oliven-/Mandelöl (für ein rückfettendes Ölbad) einrühren und erst dann ins einlaufende Badewasser geben!</a:t>
            </a:r>
          </a:p>
        </p:txBody>
      </p:sp>
      <p:sp>
        <p:nvSpPr>
          <p:cNvPr id="36" name="CardBg"/>
          <p:cNvSpPr/>
          <p:nvPr/>
        </p:nvSpPr>
        <p:spPr>
          <a:xfrm>
            <a:off x="4617720" y="4160520"/>
            <a:ext cx="5120640" cy="28803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LineAnimBox"/>
          <p:cNvSpPr txBox="1"/>
          <p:nvPr/>
        </p:nvSpPr>
        <p:spPr>
          <a:xfrm>
            <a:off x="4745736" y="4251959"/>
            <a:ext cx="4864607"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Fertigpräparate, Badezeit &amp; Kontraindikation</a:t>
            </a:r>
          </a:p>
          <a:p>
            <a:pPr>
              <a:spcAft>
                <a:spcPts val="350"/>
              </a:spcAft>
            </a:pPr>
            <a:r>
              <a:rPr sz="1050" b="1">
                <a:solidFill>
                  <a:srgbClr val="394B2D"/>
                </a:solidFill>
                <a:latin typeface="Aptos"/>
              </a:rPr>
              <a:t>Bewährte Schweizer Badezusätze:</a:t>
            </a:r>
            <a:r>
              <a:rPr sz="1050">
                <a:solidFill>
                  <a:srgbClr val="3B372E"/>
                </a:solidFill>
                <a:latin typeface="Aptos"/>
              </a:rPr>
              <a:t> Weleda Edeltannen-Erholungsbad (Abies alba &amp; Picea abies), Dul-X Bad (durchwärmend), Perskindol Thermo Bad oder Sidroga Erkältungsbad</a:t>
            </a:r>
          </a:p>
          <a:p>
            <a:pPr>
              <a:spcAft>
                <a:spcPts val="350"/>
              </a:spcAft>
            </a:pPr>
            <a:r>
              <a:rPr sz="1050" b="1">
                <a:solidFill>
                  <a:srgbClr val="394B2D"/>
                </a:solidFill>
                <a:latin typeface="Aptos"/>
              </a:rPr>
              <a:t>Optimale Durchführung:</a:t>
            </a:r>
            <a:r>
              <a:rPr sz="1050">
                <a:solidFill>
                  <a:srgbClr val="3B372E"/>
                </a:solidFill>
                <a:latin typeface="Aptos"/>
              </a:rPr>
              <a:t> Badetemperatur 37–38 °C, Badedauer 15–20 Minuten; danach gut abtrocknen, warm einpacken und mindestens 30–60 Minuten im warmen Bett nachruhen (Nachschwitzen!)</a:t>
            </a:r>
          </a:p>
          <a:p>
            <a:pPr>
              <a:spcAft>
                <a:spcPts val="350"/>
              </a:spcAft>
            </a:pPr>
            <a:r>
              <a:rPr sz="1050" b="1">
                <a:solidFill>
                  <a:srgbClr val="394B2D"/>
                </a:solidFill>
                <a:latin typeface="Aptos"/>
              </a:rPr>
              <a:t>Wichtige Kontraindikation:</a:t>
            </a:r>
            <a:r>
              <a:rPr sz="1050">
                <a:solidFill>
                  <a:srgbClr val="3B372E"/>
                </a:solidFill>
                <a:latin typeface="Aptos"/>
              </a:rPr>
              <a:t> Bei bereits bestehendem Fieber (&gt; 38,0–38,5 °C), schweren Herz-Kreislauf-Erkrankungen oder Bluthochdruck kein heisses Vollbad durchführen (stattdessen sanfte Brusteinreibung oder Waschungen wählen!).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5">
                                            <p:txEl>
                                              <p:pRg st="0" end="0"/>
                                            </p:txEl>
                                          </p:spTgt>
                                        </p:tgtEl>
                                        <p:attrNameLst>
                                          <p:attrName>style.visibility</p:attrName>
                                        </p:attrNameLst>
                                      </p:cBhvr>
                                      <p:to>
                                        <p:strVal val="visible"/>
                                      </p:to>
                                    </p:set>
                                    <p:animEffect transition="in" filter="wipe(down)">
                                      <p:cBhvr>
                                        <p:cTn id="17" dur="400"/>
                                        <p:tgtEl>
                                          <p:spTgt spid="3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5">
                                            <p:txEl>
                                              <p:pRg st="1" end="1"/>
                                            </p:txEl>
                                          </p:spTgt>
                                        </p:tgtEl>
                                        <p:attrNameLst>
                                          <p:attrName>style.visibility</p:attrName>
                                        </p:attrNameLst>
                                      </p:cBhvr>
                                      <p:to>
                                        <p:strVal val="visible"/>
                                      </p:to>
                                    </p:set>
                                    <p:animEffect transition="in" filter="wipe(down)">
                                      <p:cBhvr>
                                        <p:cTn id="22" dur="400"/>
                                        <p:tgtEl>
                                          <p:spTgt spid="3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xEl>
                                              <p:pRg st="2" end="2"/>
                                            </p:txEl>
                                          </p:spTgt>
                                        </p:tgtEl>
                                        <p:attrNameLst>
                                          <p:attrName>style.visibility</p:attrName>
                                        </p:attrNameLst>
                                      </p:cBhvr>
                                      <p:to>
                                        <p:strVal val="visible"/>
                                      </p:to>
                                    </p:set>
                                    <p:animEffect transition="in" filter="wipe(down)">
                                      <p:cBhvr>
                                        <p:cTn id="27" dur="400"/>
                                        <p:tgtEl>
                                          <p:spTgt spid="3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5">
                                            <p:txEl>
                                              <p:pRg st="3" end="3"/>
                                            </p:txEl>
                                          </p:spTgt>
                                        </p:tgtEl>
                                        <p:attrNameLst>
                                          <p:attrName>style.visibility</p:attrName>
                                        </p:attrNameLst>
                                      </p:cBhvr>
                                      <p:to>
                                        <p:strVal val="visible"/>
                                      </p:to>
                                    </p:set>
                                    <p:animEffect transition="in" filter="wipe(down)">
                                      <p:cBhvr>
                                        <p:cTn id="32" dur="400"/>
                                        <p:tgtEl>
                                          <p:spTgt spid="3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xEl>
                                              <p:pRg st="0" end="0"/>
                                            </p:txEl>
                                          </p:spTgt>
                                        </p:tgtEl>
                                        <p:attrNameLst>
                                          <p:attrName>style.visibility</p:attrName>
                                        </p:attrNameLst>
                                      </p:cBhvr>
                                      <p:to>
                                        <p:strVal val="visible"/>
                                      </p:to>
                                    </p:set>
                                    <p:animEffect transition="in" filter="wipe(down)">
                                      <p:cBhvr>
                                        <p:cTn id="37" dur="400"/>
                                        <p:tgtEl>
                                          <p:spTgt spid="37">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7">
                                            <p:txEl>
                                              <p:pRg st="1" end="1"/>
                                            </p:txEl>
                                          </p:spTgt>
                                        </p:tgtEl>
                                        <p:attrNameLst>
                                          <p:attrName>style.visibility</p:attrName>
                                        </p:attrNameLst>
                                      </p:cBhvr>
                                      <p:to>
                                        <p:strVal val="visible"/>
                                      </p:to>
                                    </p:set>
                                    <p:animEffect transition="in" filter="wipe(down)">
                                      <p:cBhvr>
                                        <p:cTn id="42" dur="400"/>
                                        <p:tgtEl>
                                          <p:spTgt spid="37">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7">
                                            <p:txEl>
                                              <p:pRg st="2" end="2"/>
                                            </p:txEl>
                                          </p:spTgt>
                                        </p:tgtEl>
                                        <p:attrNameLst>
                                          <p:attrName>style.visibility</p:attrName>
                                        </p:attrNameLst>
                                      </p:cBhvr>
                                      <p:to>
                                        <p:strVal val="visible"/>
                                      </p:to>
                                    </p:set>
                                    <p:animEffect transition="in" filter="wipe(down)">
                                      <p:cBhvr>
                                        <p:cTn id="47" dur="400"/>
                                        <p:tgtEl>
                                          <p:spTgt spid="37">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7">
                                            <p:txEl>
                                              <p:pRg st="3" end="3"/>
                                            </p:txEl>
                                          </p:spTgt>
                                        </p:tgtEl>
                                        <p:attrNameLst>
                                          <p:attrName>style.visibility</p:attrName>
                                        </p:attrNameLst>
                                      </p:cBhvr>
                                      <p:to>
                                        <p:strVal val="visible"/>
                                      </p:to>
                                    </p:set>
                                    <p:animEffect transition="in" filter="wipe(down)">
                                      <p:cBhvr>
                                        <p:cTn id="52" dur="400"/>
                                        <p:tgtEl>
                                          <p:spTgt spid="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P spid="37"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name="page5">
    <p:bg>
      <p:bgPr>
        <a:solidFill>
          <a:srgbClr val="F8F4E9"/>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ECD836D-76EF-1724-D1DB-11AAC1272D3F}"/>
              </a:ext>
            </a:extLst>
          </p:cNvPr>
          <p:cNvPicPr>
            <a:picLocks noChangeAspect="1"/>
          </p:cNvPicPr>
          <p:nvPr/>
        </p:nvPicPr>
        <p:blipFill>
          <a:blip r:embed="rId3"/>
          <a:stretch>
            <a:fillRect/>
          </a:stretch>
        </p:blipFill>
        <p:spPr>
          <a:xfrm>
            <a:off x="411480" y="1280160"/>
            <a:ext cx="4526280" cy="3154680"/>
          </a:xfrm>
          <a:prstGeom prst="rect">
            <a:avLst/>
          </a:prstGeom>
          <a:noFill/>
          <a:ln>
            <a:noFill/>
          </a:ln>
        </p:spPr>
      </p:pic>
      <p:pic>
        <p:nvPicPr>
          <p:cNvPr id="5" name="Grafik 4">
            <a:extLst>
              <a:ext uri="{FF2B5EF4-FFF2-40B4-BE49-F238E27FC236}">
                <a16:creationId xmlns:a16="http://schemas.microsoft.com/office/drawing/2014/main" id="{2911B930-EBD7-1620-0ECA-B9E2B2B7D4BD}"/>
              </a:ext>
            </a:extLst>
          </p:cNvPr>
          <p:cNvPicPr>
            <a:picLocks noChangeAspect="1"/>
          </p:cNvPicPr>
          <p:nvPr/>
        </p:nvPicPr>
        <p:blipFill>
          <a:blip r:embed="rId4"/>
          <a:stretch>
            <a:fillRect/>
          </a:stretch>
        </p:blipFill>
        <p:spPr>
          <a:xfrm>
            <a:off x="5120640" y="1280160"/>
            <a:ext cx="4617720" cy="3154680"/>
          </a:xfrm>
          <a:prstGeom prst="rect">
            <a:avLst/>
          </a:prstGeom>
          <a:noFill/>
          <a:ln>
            <a:noFill/>
          </a:ln>
        </p:spPr>
      </p:pic>
      <p:sp>
        <p:nvSpPr>
          <p:cNvPr id="6"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Hydrotherapie · Sofortmassnahme</a:t>
            </a:r>
          </a:p>
        </p:txBody>
      </p:sp>
      <p:sp>
        <p:nvSpPr>
          <p:cNvPr id="8"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Das aufsteigende Fussbad (nach Kneipp / Schiele)</a:t>
            </a:r>
          </a:p>
        </p:txBody>
      </p:sp>
      <p:sp>
        <p:nvSpPr>
          <p:cNvPr id="9"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«Warme Füsse sind das A und O einer wirkungsvollen Infektabwehr» – Gezielter Reflexreiz für die Nasenschleimhaut</a:t>
            </a:r>
          </a:p>
        </p:txBody>
      </p:sp>
      <p:sp>
        <p:nvSpPr>
          <p:cNvPr id="10"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2"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49</a:t>
            </a:r>
          </a:p>
        </p:txBody>
      </p:sp>
      <p:sp>
        <p:nvSpPr>
          <p:cNvPr id="13" name="CardBg"/>
          <p:cNvSpPr/>
          <p:nvPr/>
        </p:nvSpPr>
        <p:spPr>
          <a:xfrm>
            <a:off x="411480" y="4572000"/>
            <a:ext cx="9326880" cy="25146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LineAnimBox"/>
          <p:cNvSpPr txBox="1"/>
          <p:nvPr/>
        </p:nvSpPr>
        <p:spPr>
          <a:xfrm>
            <a:off x="539496" y="4663440"/>
            <a:ext cx="9070848" cy="233172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Physiologie &amp; Schritt-für-Schritt-Anleitung für das aufsteigende Fussbad</a:t>
            </a:r>
          </a:p>
          <a:p>
            <a:pPr>
              <a:spcAft>
                <a:spcPts val="350"/>
              </a:spcAft>
            </a:pPr>
            <a:r>
              <a:rPr sz="1050" b="1">
                <a:solidFill>
                  <a:srgbClr val="394B2D"/>
                </a:solidFill>
                <a:latin typeface="Aptos"/>
              </a:rPr>
              <a:t>Wirkmechanismus (Kutis-Viszeral-Reflex):</a:t>
            </a:r>
            <a:r>
              <a:rPr sz="1050">
                <a:solidFill>
                  <a:srgbClr val="3B372E"/>
                </a:solidFill>
                <a:latin typeface="Aptos"/>
              </a:rPr>
              <a:t> Durch die langsame Temperatursteigerung an den Füssen und Unterschenkeln erweitern sich nicht nur die peripheren Gefässe der Beine, sondern reflektorisch innerhalb weniger Minuten auch die Kapillaren der Nasen-, Nebenhöhlen- und Rachenschleimhaut! Ein beginnender Infekt nach Unterkühlung lässt sich so oft noch im Keim ersticken</a:t>
            </a:r>
          </a:p>
          <a:p>
            <a:pPr>
              <a:spcAft>
                <a:spcPts val="350"/>
              </a:spcAft>
            </a:pPr>
            <a:r>
              <a:rPr sz="1050" b="1">
                <a:solidFill>
                  <a:srgbClr val="394B2D"/>
                </a:solidFill>
                <a:latin typeface="Aptos"/>
              </a:rPr>
              <a:t>Durchführung:</a:t>
            </a:r>
            <a:r>
              <a:rPr sz="1050">
                <a:solidFill>
                  <a:srgbClr val="3B372E"/>
                </a:solidFill>
                <a:latin typeface="Aptos"/>
              </a:rPr>
              <a:t> Beide Füsse und Waden in eine Fussbadewanne mit angenehm warmem Wasser (Starttemperatur ca. 33–35 °C) stellen. Innerhalb von 15 bis 20 Minuten durch langsames, vorsichtigesZugiessen von heissem Wasser die Temperatur schrittweise auf 39–41 °C steigern, bis ein leichtes Schwitzen an Stirn und Nacken einsetzt</a:t>
            </a:r>
          </a:p>
          <a:p>
            <a:pPr>
              <a:spcAft>
                <a:spcPts val="350"/>
              </a:spcAft>
            </a:pPr>
            <a:r>
              <a:rPr sz="1050" b="1">
                <a:solidFill>
                  <a:srgbClr val="394B2D"/>
                </a:solidFill>
                <a:latin typeface="Aptos"/>
              </a:rPr>
              <a:t>Phytotherapeutische Zusätze:</a:t>
            </a:r>
            <a:r>
              <a:rPr sz="1050">
                <a:solidFill>
                  <a:srgbClr val="3B372E"/>
                </a:solidFill>
                <a:latin typeface="Aptos"/>
              </a:rPr>
              <a:t> 1–2 EL Senfmehl (Sinapis nigrae semen – nur bis max. 38 °C, stark durchblutungsfördernd bei Sinusitis!), Ingwer-Aufguss, Rosmarin- oder Thymiansud</a:t>
            </a:r>
          </a:p>
          <a:p>
            <a:pPr>
              <a:spcAft>
                <a:spcPts val="350"/>
              </a:spcAft>
            </a:pPr>
            <a:r>
              <a:rPr sz="1050" b="1">
                <a:solidFill>
                  <a:srgbClr val="394B2D"/>
                </a:solidFill>
                <a:latin typeface="Aptos"/>
              </a:rPr>
              <a:t>Nachruhe:</a:t>
            </a:r>
            <a:r>
              <a:rPr sz="1050">
                <a:solidFill>
                  <a:srgbClr val="3B372E"/>
                </a:solidFill>
                <a:latin typeface="Aptos"/>
              </a:rPr>
              <a:t> Füsse gut abtrocknen, warme Wollsocken anziehen und 30 Minuten zugedeckt ruhen (Cave: Bei ausgeprägten Krampfadern/Varizen nur lauwarm oder kalt anwenden!).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down)">
                                      <p:cBhvr>
                                        <p:cTn id="17" dur="4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wipe(down)">
                                      <p:cBhvr>
                                        <p:cTn id="22" dur="400"/>
                                        <p:tgtEl>
                                          <p:spTgt spid="1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wipe(down)">
                                      <p:cBhvr>
                                        <p:cTn id="27" dur="400"/>
                                        <p:tgtEl>
                                          <p:spTgt spid="1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xEl>
                                              <p:pRg st="3" end="3"/>
                                            </p:txEl>
                                          </p:spTgt>
                                        </p:tgtEl>
                                        <p:attrNameLst>
                                          <p:attrName>style.visibility</p:attrName>
                                        </p:attrNameLst>
                                      </p:cBhvr>
                                      <p:to>
                                        <p:strVal val="visible"/>
                                      </p:to>
                                    </p:set>
                                    <p:animEffect transition="in" filter="wipe(down)">
                                      <p:cBhvr>
                                        <p:cTn id="32" dur="400"/>
                                        <p:tgtEl>
                                          <p:spTgt spid="1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Effect transition="in" filter="wipe(down)">
                                      <p:cBhvr>
                                        <p:cTn id="37" dur="4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name="page37">
    <p:bg>
      <p:bgPr>
        <a:solidFill>
          <a:srgbClr val="F8F4E9"/>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EAD89FA-6F6D-B663-C30C-6FC3330D48FC}"/>
              </a:ext>
            </a:extLst>
          </p:cNvPr>
          <p:cNvPicPr>
            <a:picLocks noChangeAspect="1"/>
          </p:cNvPicPr>
          <p:nvPr/>
        </p:nvPicPr>
        <p:blipFill>
          <a:blip r:embed="rId3"/>
          <a:stretch>
            <a:fillRect/>
          </a:stretch>
        </p:blipFill>
        <p:spPr>
          <a:xfrm>
            <a:off x="411480" y="1280160"/>
            <a:ext cx="5669280" cy="4114800"/>
          </a:xfrm>
          <a:prstGeom prst="rect">
            <a:avLst/>
          </a:prstGeom>
          <a:noFill/>
          <a:ln>
            <a:noFill/>
          </a:ln>
        </p:spPr>
      </p:pic>
      <p:sp>
        <p:nvSpPr>
          <p:cNvPr id="4"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Abschluss · Drogerie Zumsteg</a:t>
            </a:r>
          </a:p>
        </p:txBody>
      </p:sp>
      <p:sp>
        <p:nvSpPr>
          <p:cNvPr id="6"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Herzlichen Dank für Ihre Aufmerksamkeit!</a:t>
            </a:r>
          </a:p>
        </p:txBody>
      </p:sp>
      <p:sp>
        <p:nvSpPr>
          <p:cNvPr id="7"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Kommen Sie gesund, gestärkt und naturverbunden durch den Winter</a:t>
            </a:r>
          </a:p>
        </p:txBody>
      </p:sp>
      <p:sp>
        <p:nvSpPr>
          <p:cNvPr id="8"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10"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55</a:t>
            </a:r>
          </a:p>
        </p:txBody>
      </p:sp>
      <p:sp>
        <p:nvSpPr>
          <p:cNvPr id="11" name="CardBg"/>
          <p:cNvSpPr/>
          <p:nvPr/>
        </p:nvSpPr>
        <p:spPr>
          <a:xfrm>
            <a:off x="6263640" y="1280160"/>
            <a:ext cx="3474720" cy="411480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6391655" y="1371600"/>
            <a:ext cx="3218687" cy="3931920"/>
          </a:xfrm>
          <a:prstGeom prst="rect">
            <a:avLst/>
          </a:prstGeom>
          <a:noFill/>
        </p:spPr>
        <p:txBody>
          <a:bodyPr wrap="square" lIns="36576" rIns="36576" tIns="18288" bIns="18288">
            <a:spAutoFit/>
          </a:bodyPr>
          <a:lstStyle/>
          <a:p>
            <a:pPr>
              <a:spcAft>
                <a:spcPts val="400"/>
              </a:spcAft>
            </a:pPr>
            <a:r>
              <a:rPr sz="1500" b="1">
                <a:solidFill>
                  <a:srgbClr val="394B2D"/>
                </a:solidFill>
                <a:latin typeface="Georgia"/>
              </a:rPr>
              <a:t>Fragen &amp; Fachberatung</a:t>
            </a:r>
          </a:p>
          <a:p>
            <a:pPr>
              <a:spcAft>
                <a:spcPts val="300"/>
              </a:spcAft>
            </a:pPr>
            <a:r>
              <a:rPr sz="1100">
                <a:solidFill>
                  <a:srgbClr val="3B372E"/>
                </a:solidFill>
                <a:latin typeface="Aptos"/>
              </a:rPr>
              <a:t>Wir freuen uns auf Ihre Fragen, Rückmeldungen und den persönlichen Austausch!</a:t>
            </a:r>
          </a:p>
          <a:p>
            <a:pPr>
              <a:spcAft>
                <a:spcPts val="350"/>
              </a:spcAft>
            </a:pPr>
            <a:r>
              <a:rPr sz="1100" b="1">
                <a:solidFill>
                  <a:srgbClr val="394B2D"/>
                </a:solidFill>
                <a:latin typeface="Aptos"/>
              </a:rPr>
              <a:t>Referent:</a:t>
            </a:r>
            <a:r>
              <a:rPr sz="1100">
                <a:solidFill>
                  <a:srgbClr val="3B372E"/>
                </a:solidFill>
                <a:latin typeface="Aptos"/>
              </a:rPr>
              <a:t> Martin Nigg</a:t>
            </a:r>
          </a:p>
          <a:p>
            <a:pPr>
              <a:spcAft>
                <a:spcPts val="350"/>
              </a:spcAft>
            </a:pPr>
            <a:r>
              <a:rPr sz="1100">
                <a:solidFill>
                  <a:srgbClr val="3B372E"/>
                </a:solidFill>
                <a:latin typeface="Aptos"/>
              </a:rPr>
              <a:t>Drogerie Zumsteg AG</a:t>
            </a:r>
          </a:p>
          <a:p>
            <a:pPr>
              <a:spcAft>
                <a:spcPts val="350"/>
              </a:spcAft>
            </a:pPr>
            <a:r>
              <a:rPr sz="1100">
                <a:solidFill>
                  <a:srgbClr val="3B372E"/>
                </a:solidFill>
                <a:latin typeface="Aptos"/>
              </a:rPr>
              <a:t>Bahnhofstrasse 11 · 5300 Turgi</a:t>
            </a:r>
          </a:p>
          <a:p>
            <a:pPr>
              <a:spcAft>
                <a:spcPts val="350"/>
              </a:spcAft>
            </a:pPr>
            <a:r>
              <a:rPr sz="1100" b="1">
                <a:solidFill>
                  <a:srgbClr val="394B2D"/>
                </a:solidFill>
                <a:latin typeface="Aptos"/>
              </a:rPr>
              <a:t>Telefon:</a:t>
            </a:r>
            <a:r>
              <a:rPr sz="1100">
                <a:solidFill>
                  <a:srgbClr val="3B372E"/>
                </a:solidFill>
                <a:latin typeface="Aptos"/>
              </a:rPr>
              <a:t> 056 223 13 63</a:t>
            </a:r>
          </a:p>
          <a:p>
            <a:pPr>
              <a:spcAft>
                <a:spcPts val="350"/>
              </a:spcAft>
            </a:pPr>
            <a:r>
              <a:rPr sz="1100" b="1">
                <a:solidFill>
                  <a:srgbClr val="394B2D"/>
                </a:solidFill>
                <a:latin typeface="Aptos"/>
              </a:rPr>
              <a:t>E-Mail:</a:t>
            </a:r>
            <a:r>
              <a:rPr sz="1100">
                <a:solidFill>
                  <a:srgbClr val="3B372E"/>
                </a:solidFill>
                <a:latin typeface="Aptos"/>
              </a:rPr>
              <a:t> info@drogerie-zumsteg.ch</a:t>
            </a:r>
          </a:p>
          <a:p>
            <a:pPr>
              <a:spcAft>
                <a:spcPts val="350"/>
              </a:spcAft>
            </a:pPr>
            <a:r>
              <a:rPr sz="1100" b="1">
                <a:solidFill>
                  <a:srgbClr val="394B2D"/>
                </a:solidFill>
                <a:latin typeface="Aptos"/>
              </a:rPr>
              <a:t>Web:</a:t>
            </a:r>
            <a:r>
              <a:rPr sz="1100">
                <a:solidFill>
                  <a:srgbClr val="3B372E"/>
                </a:solidFill>
                <a:latin typeface="Aptos"/>
              </a:rPr>
              <a:t> www.drogerie-zumsteg.ch</a:t>
            </a:r>
          </a:p>
          <a:p>
            <a:pPr>
              <a:spcAft>
                <a:spcPts val="350"/>
              </a:spcAft>
            </a:pPr>
            <a:r>
              <a:rPr sz="1100" b="1">
                <a:solidFill>
                  <a:srgbClr val="394B2D"/>
                </a:solidFill>
                <a:latin typeface="Aptos"/>
              </a:rPr>
              <a:t>Quellenverzeichnis Phytotherapie:</a:t>
            </a:r>
            <a:r>
              <a:rPr sz="1100">
                <a:solidFill>
                  <a:srgbClr val="3B372E"/>
                </a:solidFill>
                <a:latin typeface="Aptos"/>
              </a:rPr>
              <a:t> PharmaWiki.ch · DocCheck Flexikon · Ph.Eur. · ESCOP / HMPC Monographien</a:t>
            </a:r>
          </a:p>
        </p:txBody>
      </p:sp>
      <p:sp>
        <p:nvSpPr>
          <p:cNvPr id="13" name="CardBg"/>
          <p:cNvSpPr/>
          <p:nvPr/>
        </p:nvSpPr>
        <p:spPr>
          <a:xfrm>
            <a:off x="411480" y="5577840"/>
            <a:ext cx="9326880" cy="15087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liesstextBox"/>
          <p:cNvSpPr txBox="1"/>
          <p:nvPr/>
        </p:nvSpPr>
        <p:spPr>
          <a:xfrm>
            <a:off x="539496" y="5669279"/>
            <a:ext cx="9070848" cy="132588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Schlussgedanke</a:t>
            </a:r>
          </a:p>
          <a:p>
            <a:pPr>
              <a:spcAft>
                <a:spcPts val="300"/>
              </a:spcAft>
            </a:pPr>
            <a:r>
              <a:rPr sz="1250">
                <a:solidFill>
                  <a:srgbClr val="3B372E"/>
                </a:solidFill>
                <a:latin typeface="Aptos"/>
              </a:rPr>
              <a:t>«Die Natur hält für jede Jahreszeit genau jene Heilkräfte bereit, die der Mensch zur Wahrung seines inneren Gleichgewichts braucht – verbinden wir das Erfahrungswissen der alten Klostermedizin mit den Erkenntnissen der modernen Phytotherapie.»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down)">
                                      <p:cBhvr>
                                        <p:cTn id="12" dur="4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down)">
                                      <p:cBhvr>
                                        <p:cTn id="17" dur="4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wipe(down)">
                                      <p:cBhvr>
                                        <p:cTn id="22" dur="4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wipe(down)">
                                      <p:cBhvr>
                                        <p:cTn id="27" dur="4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4" end="4"/>
                                            </p:txEl>
                                          </p:spTgt>
                                        </p:tgtEl>
                                        <p:attrNameLst>
                                          <p:attrName>style.visibility</p:attrName>
                                        </p:attrNameLst>
                                      </p:cBhvr>
                                      <p:to>
                                        <p:strVal val="visible"/>
                                      </p:to>
                                    </p:set>
                                    <p:animEffect transition="in" filter="wipe(down)">
                                      <p:cBhvr>
                                        <p:cTn id="32" dur="400"/>
                                        <p:tgtEl>
                                          <p:spTgt spid="1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Effect transition="in" filter="wipe(down)">
                                      <p:cBhvr>
                                        <p:cTn id="37" dur="400"/>
                                        <p:tgtEl>
                                          <p:spTgt spid="1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6" end="6"/>
                                            </p:txEl>
                                          </p:spTgt>
                                        </p:tgtEl>
                                        <p:attrNameLst>
                                          <p:attrName>style.visibility</p:attrName>
                                        </p:attrNameLst>
                                      </p:cBhvr>
                                      <p:to>
                                        <p:strVal val="visible"/>
                                      </p:to>
                                    </p:set>
                                    <p:animEffect transition="in" filter="wipe(down)">
                                      <p:cBhvr>
                                        <p:cTn id="42" dur="400"/>
                                        <p:tgtEl>
                                          <p:spTgt spid="1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7" end="7"/>
                                            </p:txEl>
                                          </p:spTgt>
                                        </p:tgtEl>
                                        <p:attrNameLst>
                                          <p:attrName>style.visibility</p:attrName>
                                        </p:attrNameLst>
                                      </p:cBhvr>
                                      <p:to>
                                        <p:strVal val="visible"/>
                                      </p:to>
                                    </p:set>
                                    <p:animEffect transition="in" filter="wipe(down)">
                                      <p:cBhvr>
                                        <p:cTn id="47" dur="400"/>
                                        <p:tgtEl>
                                          <p:spTgt spid="1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8" end="8"/>
                                            </p:txEl>
                                          </p:spTgt>
                                        </p:tgtEl>
                                        <p:attrNameLst>
                                          <p:attrName>style.visibility</p:attrName>
                                        </p:attrNameLst>
                                      </p:cBhvr>
                                      <p:to>
                                        <p:strVal val="visible"/>
                                      </p:to>
                                    </p:set>
                                    <p:animEffect transition="in" filter="wipe(down)">
                                      <p:cBhvr>
                                        <p:cTn id="52" dur="400"/>
                                        <p:tgtEl>
                                          <p:spTgt spid="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Synthese · Therapiekonzept</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Phytotherapeutischer Phasen-Leitfaden: Welche Pflanze wann?</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Systematische Entscheidungsmatrix für Prävention, Prodromalphase, Vollbild und Rekonvaleszenz</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50</a:t>
            </a:r>
          </a:p>
        </p:txBody>
      </p:sp>
      <p:sp>
        <p:nvSpPr>
          <p:cNvPr id="9" name="CardBg"/>
          <p:cNvSpPr/>
          <p:nvPr/>
        </p:nvSpPr>
        <p:spPr>
          <a:xfrm>
            <a:off x="411480" y="1234440"/>
            <a:ext cx="4572000" cy="28346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Phase 1: Basis-Prävention (Okt. – März)</a:t>
            </a:r>
          </a:p>
          <a:p>
            <a:pPr>
              <a:spcAft>
                <a:spcPts val="350"/>
              </a:spcAft>
            </a:pPr>
            <a:r>
              <a:rPr sz="1080" b="1">
                <a:solidFill>
                  <a:srgbClr val="394B2D"/>
                </a:solidFill>
                <a:latin typeface="Aptos"/>
              </a:rPr>
              <a:t>Terrain &amp; Orthomolekular:</a:t>
            </a:r>
            <a:r>
              <a:rPr sz="1080">
                <a:solidFill>
                  <a:srgbClr val="3B372E"/>
                </a:solidFill>
                <a:latin typeface="Aptos"/>
              </a:rPr>
              <a:t> Vitamin D3 (2'000–4'000 I.E. + K2), Zink (15 mg), Selen (100 µg), Omega-3 (EPA/DHA 2 g), Multispezies-Probiotika &amp; Strath-Hefeplasmolysat</a:t>
            </a:r>
          </a:p>
          <a:p>
            <a:pPr>
              <a:spcAft>
                <a:spcPts val="350"/>
              </a:spcAft>
            </a:pPr>
            <a:r>
              <a:rPr sz="1080" b="1">
                <a:solidFill>
                  <a:srgbClr val="394B2D"/>
                </a:solidFill>
                <a:latin typeface="Aptos"/>
              </a:rPr>
              <a:t>Adaptogene &amp; Immunmodulatoren:</a:t>
            </a:r>
            <a:r>
              <a:rPr sz="1080">
                <a:solidFill>
                  <a:srgbClr val="3B372E"/>
                </a:solidFill>
                <a:latin typeface="Aptos"/>
              </a:rPr>
              <a:t> Vitalpilze (Agaricus, Shiitake mit Wochenendpausen), Echinacea-Intervallkuren (max. 8 Wochen), Gemmotherapie (Rosa canina bei Kindern), täglicher Ingwershot</a:t>
            </a:r>
          </a:p>
        </p:txBody>
      </p:sp>
      <p:sp>
        <p:nvSpPr>
          <p:cNvPr id="11" name="CardBg"/>
          <p:cNvSpPr/>
          <p:nvPr/>
        </p:nvSpPr>
        <p:spPr>
          <a:xfrm>
            <a:off x="5120640" y="1234440"/>
            <a:ext cx="4617720" cy="283464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265176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Phase 2: Prodromalstadium (Erste 1–12 Stunden!)</a:t>
            </a:r>
          </a:p>
          <a:p>
            <a:pPr>
              <a:spcAft>
                <a:spcPts val="350"/>
              </a:spcAft>
            </a:pPr>
            <a:r>
              <a:rPr sz="1080" b="1">
                <a:solidFill>
                  <a:srgbClr val="394B2D"/>
                </a:solidFill>
                <a:latin typeface="Aptos"/>
              </a:rPr>
              <a:t>Sofort-Barriere im Rachen (Entry-Inhibition):</a:t>
            </a:r>
            <a:r>
              <a:rPr sz="1080">
                <a:solidFill>
                  <a:srgbClr val="3B372E"/>
                </a:solidFill>
                <a:latin typeface="Aptos"/>
              </a:rPr>
              <a:t> Zistrose (Cistus creticus Lutschtabletten 3–6× 2), Echinacea + Salbei Akut-Tinktur/Halsspray, Zink-Lutschtabletten</a:t>
            </a:r>
          </a:p>
          <a:p>
            <a:pPr>
              <a:spcAft>
                <a:spcPts val="350"/>
              </a:spcAft>
            </a:pPr>
            <a:r>
              <a:rPr sz="1080" b="1">
                <a:solidFill>
                  <a:srgbClr val="394B2D"/>
                </a:solidFill>
                <a:latin typeface="Aptos"/>
              </a:rPr>
              <a:t>Thermische Sofortreize:</a:t>
            </a:r>
            <a:r>
              <a:rPr sz="1080">
                <a:solidFill>
                  <a:srgbClr val="3B372E"/>
                </a:solidFill>
                <a:latin typeface="Aptos"/>
              </a:rPr>
              <a:t> Aufsteigendes Schiele-Fussbad (35 → 41 °C) bei Frösteln/kalten Füssen, heisser Ingwer-Lindenblüten-Holunderblütentee, Schüssler Nr. 3 D12 alle 15 Min.</a:t>
            </a:r>
          </a:p>
        </p:txBody>
      </p:sp>
      <p:sp>
        <p:nvSpPr>
          <p:cNvPr id="13" name="CardBg"/>
          <p:cNvSpPr/>
          <p:nvPr/>
        </p:nvSpPr>
        <p:spPr>
          <a:xfrm>
            <a:off x="411480" y="4206240"/>
            <a:ext cx="4572000" cy="28803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LineAnimBox"/>
          <p:cNvSpPr txBox="1"/>
          <p:nvPr/>
        </p:nvSpPr>
        <p:spPr>
          <a:xfrm>
            <a:off x="539496" y="4297679"/>
            <a:ext cx="431596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Phase 3: Akutes Vollbild (Tag 2–7)</a:t>
            </a:r>
          </a:p>
          <a:p>
            <a:pPr>
              <a:spcAft>
                <a:spcPts val="350"/>
              </a:spcAft>
            </a:pPr>
            <a:r>
              <a:rPr sz="1080" b="1">
                <a:solidFill>
                  <a:srgbClr val="394B2D"/>
                </a:solidFill>
                <a:latin typeface="Aptos"/>
              </a:rPr>
              <a:t>Bronchitis, Sinusitis &amp; Pharyngitis:</a:t>
            </a:r>
            <a:r>
              <a:rPr sz="1080">
                <a:solidFill>
                  <a:srgbClr val="3B372E"/>
                </a:solidFill>
                <a:latin typeface="Aptos"/>
              </a:rPr>
              <a:t> Pelargonium sidoides (EPs 7630® 3× 30 Tr. / 3× 1 Tabl.), Kapuzinerkresse + Meerrettich (Senföle nach dem Essen), Gemmo Ribes nigrum («pflanzliches Kortison»)</a:t>
            </a:r>
          </a:p>
          <a:p>
            <a:pPr>
              <a:spcAft>
                <a:spcPts val="350"/>
              </a:spcAft>
            </a:pPr>
            <a:r>
              <a:rPr sz="1080" b="1">
                <a:solidFill>
                  <a:srgbClr val="394B2D"/>
                </a:solidFill>
                <a:latin typeface="Aptos"/>
              </a:rPr>
              <a:t>Sekretolyse &amp; Spasmolyse:</a:t>
            </a:r>
            <a:r>
              <a:rPr sz="1080">
                <a:solidFill>
                  <a:srgbClr val="3B372E"/>
                </a:solidFill>
                <a:latin typeface="Aptos"/>
              </a:rPr>
              <a:t> Thymian-, Anis-, Wollblumen-, Süssholz-Teemischung, hypertonische Nasenspülung (2 % NaCl), Kamillen-/Thymian-Inhalation, Zwiebelsäckli über Nacht</a:t>
            </a:r>
          </a:p>
        </p:txBody>
      </p:sp>
      <p:sp>
        <p:nvSpPr>
          <p:cNvPr id="15" name="CardBg"/>
          <p:cNvSpPr/>
          <p:nvPr/>
        </p:nvSpPr>
        <p:spPr>
          <a:xfrm>
            <a:off x="5120640" y="4206240"/>
            <a:ext cx="4617720" cy="28803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LineAnimBox"/>
          <p:cNvSpPr txBox="1"/>
          <p:nvPr/>
        </p:nvSpPr>
        <p:spPr>
          <a:xfrm>
            <a:off x="5248655" y="4297679"/>
            <a:ext cx="4361688" cy="26974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Phase 4: Ausleitung &amp; Rekonvaleszenz (ab Tag 7)</a:t>
            </a:r>
          </a:p>
          <a:p>
            <a:pPr>
              <a:spcAft>
                <a:spcPts val="350"/>
              </a:spcAft>
            </a:pPr>
            <a:r>
              <a:rPr sz="1080" b="1">
                <a:solidFill>
                  <a:srgbClr val="394B2D"/>
                </a:solidFill>
                <a:latin typeface="Aptos"/>
              </a:rPr>
              <a:t>Schleimhaut- &amp; Energieaufbau:</a:t>
            </a:r>
            <a:r>
              <a:rPr sz="1080">
                <a:solidFill>
                  <a:srgbClr val="3B372E"/>
                </a:solidFill>
                <a:latin typeface="Aptos"/>
              </a:rPr>
              <a:t> Gemmotherapie Mammutbaum (Sequoia gigantea) + Hagrose (Rosa canina), Strath-Aufbaukur, Schüssler Nr. 4, Nr. 5, Nr. 10 &amp; Nr. 21</a:t>
            </a:r>
          </a:p>
          <a:p>
            <a:pPr>
              <a:spcAft>
                <a:spcPts val="350"/>
              </a:spcAft>
            </a:pPr>
            <a:r>
              <a:rPr sz="1080" b="1">
                <a:solidFill>
                  <a:srgbClr val="394B2D"/>
                </a:solidFill>
                <a:latin typeface="Aptos"/>
              </a:rPr>
              <a:t>Kreislauf-Tonisierung:</a:t>
            </a:r>
            <a:r>
              <a:rPr sz="1080">
                <a:solidFill>
                  <a:srgbClr val="3B372E"/>
                </a:solidFill>
                <a:latin typeface="Aptos"/>
              </a:rPr>
              <a:t> Morgendliche Rosmarin-Anwendungen, sanfte Kneipp-Güsse nach vollständiger Entfieberung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wipe(down)">
                                      <p:cBhvr>
                                        <p:cTn id="22" dur="4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wipe(down)">
                                      <p:cBhvr>
                                        <p:cTn id="27" dur="400"/>
                                        <p:tgtEl>
                                          <p:spTgt spid="1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wipe(down)">
                                      <p:cBhvr>
                                        <p:cTn id="32" dur="400"/>
                                        <p:tgtEl>
                                          <p:spTgt spid="1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down)">
                                      <p:cBhvr>
                                        <p:cTn id="37" dur="400"/>
                                        <p:tgtEl>
                                          <p:spTgt spid="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xEl>
                                              <p:pRg st="1" end="1"/>
                                            </p:txEl>
                                          </p:spTgt>
                                        </p:tgtEl>
                                        <p:attrNameLst>
                                          <p:attrName>style.visibility</p:attrName>
                                        </p:attrNameLst>
                                      </p:cBhvr>
                                      <p:to>
                                        <p:strVal val="visible"/>
                                      </p:to>
                                    </p:set>
                                    <p:animEffect transition="in" filter="wipe(down)">
                                      <p:cBhvr>
                                        <p:cTn id="42" dur="400"/>
                                        <p:tgtEl>
                                          <p:spTgt spid="1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4">
                                            <p:txEl>
                                              <p:pRg st="2" end="2"/>
                                            </p:txEl>
                                          </p:spTgt>
                                        </p:tgtEl>
                                        <p:attrNameLst>
                                          <p:attrName>style.visibility</p:attrName>
                                        </p:attrNameLst>
                                      </p:cBhvr>
                                      <p:to>
                                        <p:strVal val="visible"/>
                                      </p:to>
                                    </p:set>
                                    <p:animEffect transition="in" filter="wipe(down)">
                                      <p:cBhvr>
                                        <p:cTn id="47" dur="400"/>
                                        <p:tgtEl>
                                          <p:spTgt spid="1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6">
                                            <p:txEl>
                                              <p:pRg st="0" end="0"/>
                                            </p:txEl>
                                          </p:spTgt>
                                        </p:tgtEl>
                                        <p:attrNameLst>
                                          <p:attrName>style.visibility</p:attrName>
                                        </p:attrNameLst>
                                      </p:cBhvr>
                                      <p:to>
                                        <p:strVal val="visible"/>
                                      </p:to>
                                    </p:set>
                                    <p:animEffect transition="in" filter="wipe(down)">
                                      <p:cBhvr>
                                        <p:cTn id="52" dur="400"/>
                                        <p:tgtEl>
                                          <p:spTgt spid="16">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6">
                                            <p:txEl>
                                              <p:pRg st="1" end="1"/>
                                            </p:txEl>
                                          </p:spTgt>
                                        </p:tgtEl>
                                        <p:attrNameLst>
                                          <p:attrName>style.visibility</p:attrName>
                                        </p:attrNameLst>
                                      </p:cBhvr>
                                      <p:to>
                                        <p:strVal val="visible"/>
                                      </p:to>
                                    </p:set>
                                    <p:animEffect transition="in" filter="wipe(down)">
                                      <p:cBhvr>
                                        <p:cTn id="57" dur="400"/>
                                        <p:tgtEl>
                                          <p:spTgt spid="16">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6">
                                            <p:txEl>
                                              <p:pRg st="2" end="2"/>
                                            </p:txEl>
                                          </p:spTgt>
                                        </p:tgtEl>
                                        <p:attrNameLst>
                                          <p:attrName>style.visibility</p:attrName>
                                        </p:attrNameLst>
                                      </p:cBhvr>
                                      <p:to>
                                        <p:strVal val="visible"/>
                                      </p:to>
                                    </p:set>
                                    <p:animEffect transition="in" filter="wipe(down)">
                                      <p:cBhvr>
                                        <p:cTn id="62" dur="4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P spid="14" grpId="0" build="p"/>
      <p:bldP spid="16"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Fachpraxis · Pharmakologie</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Rationale Phytotherapie: Qualitätskriterien, Galenik &amp; Interaktionen</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Worauf naturheilkundlich versierte Anwender bei Pflanzenpräparaten und Kombinationen achten</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51</a:t>
            </a:r>
          </a:p>
        </p:txBody>
      </p:sp>
      <p:sp>
        <p:nvSpPr>
          <p:cNvPr id="9" name="CardBg"/>
          <p:cNvSpPr/>
          <p:nvPr/>
        </p:nvSpPr>
        <p:spPr>
          <a:xfrm>
            <a:off x="411480" y="1234440"/>
            <a:ext cx="4572000" cy="58521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Galenische Qualität &amp; Standardisierung</a:t>
            </a:r>
          </a:p>
          <a:p>
            <a:pPr>
              <a:spcAft>
                <a:spcPts val="350"/>
              </a:spcAft>
            </a:pPr>
            <a:r>
              <a:rPr sz="1100" b="1">
                <a:solidFill>
                  <a:srgbClr val="394B2D"/>
                </a:solidFill>
                <a:latin typeface="Aptos"/>
              </a:rPr>
              <a:t>1. Der Extrakt ist der Wirkstoff:</a:t>
            </a:r>
            <a:r>
              <a:rPr sz="1100">
                <a:solidFill>
                  <a:srgbClr val="3B372E"/>
                </a:solidFill>
                <a:latin typeface="Aptos"/>
              </a:rPr>
              <a:t> In der Phytotherapie entscheidet das Drogen-Extrakt-Verhältnis (DEV), der Erntezeitpunkt und das Auszugsmittel (Wasser, Ethanol 11–70 %, Glycerol) über das enthaltene Wirkstoffspektrum</a:t>
            </a:r>
          </a:p>
          <a:p>
            <a:pPr>
              <a:spcAft>
                <a:spcPts val="350"/>
              </a:spcAft>
            </a:pPr>
            <a:r>
              <a:rPr sz="1100" b="1">
                <a:solidFill>
                  <a:srgbClr val="394B2D"/>
                </a:solidFill>
                <a:latin typeface="Aptos"/>
              </a:rPr>
              <a:t>2. Beispiel Echinacea:</a:t>
            </a:r>
            <a:r>
              <a:rPr sz="1100">
                <a:solidFill>
                  <a:srgbClr val="3B372E"/>
                </a:solidFill>
                <a:latin typeface="Aptos"/>
              </a:rPr>
              <a:t> Lipophile Alkylamide (CB2-Rezeptor-Modulation) finden sich primär im alkoholischen Auszug, hydrophile Arabinogalactane (Polysaccharide) im Frischpflanzen-Presssaft</a:t>
            </a:r>
          </a:p>
          <a:p>
            <a:pPr>
              <a:spcAft>
                <a:spcPts val="350"/>
              </a:spcAft>
            </a:pPr>
            <a:r>
              <a:rPr sz="1100" b="1">
                <a:solidFill>
                  <a:srgbClr val="394B2D"/>
                </a:solidFill>
                <a:latin typeface="Aptos"/>
              </a:rPr>
              <a:t>3. Beispiel Artemisia annua &amp; Salbei:</a:t>
            </a:r>
            <a:r>
              <a:rPr sz="1100">
                <a:solidFill>
                  <a:srgbClr val="3B372E"/>
                </a:solidFill>
                <a:latin typeface="Aptos"/>
              </a:rPr>
              <a:t> Lipophiles Artemisinin bzw. Thujon verhalten sich im wässrigen Aufguss völlig anders als im alkoholischen Gesamtextrakt oder Blattpulver</a:t>
            </a:r>
          </a:p>
          <a:p>
            <a:pPr>
              <a:spcAft>
                <a:spcPts val="350"/>
              </a:spcAft>
            </a:pPr>
            <a:r>
              <a:rPr sz="1100" b="1">
                <a:solidFill>
                  <a:srgbClr val="394B2D"/>
                </a:solidFill>
                <a:latin typeface="Aptos"/>
              </a:rPr>
              <a:t>4. Enzym-Schutz bei Prodrug-Pflanzen:</a:t>
            </a:r>
            <a:r>
              <a:rPr sz="1100">
                <a:solidFill>
                  <a:srgbClr val="3B372E"/>
                </a:solidFill>
                <a:latin typeface="Aptos"/>
              </a:rPr>
              <a:t> Sowohl das Alliin-Alliinase-System (Knoblauch, Zwiebel) als auch das Glucosinolat-Myrosinase-System (Kapuzinerkresse, Meerrettich, Winterkresse) benötigen Zellaufschluss vor Hitze- oder Säureeinwirkung!</a:t>
            </a:r>
          </a:p>
        </p:txBody>
      </p:sp>
      <p:sp>
        <p:nvSpPr>
          <p:cNvPr id="11" name="CardBg"/>
          <p:cNvSpPr/>
          <p:nvPr/>
        </p:nvSpPr>
        <p:spPr>
          <a:xfrm>
            <a:off x="5120640" y="1234440"/>
            <a:ext cx="461772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Wichtige Interaktionen &amp; Kontraindikationen im Überblick</a:t>
            </a:r>
          </a:p>
          <a:p>
            <a:pPr>
              <a:spcAft>
                <a:spcPts val="350"/>
              </a:spcAft>
            </a:pPr>
            <a:r>
              <a:rPr sz="1100">
                <a:solidFill>
                  <a:srgbClr val="3B372E"/>
                </a:solidFill>
                <a:latin typeface="Aptos"/>
              </a:rPr>
              <a:t>Orale Antikoagulanzien / Blutverdünner (Marcoumar®, DOAKs, ASS): Vorsicht bei hochdosiertem Knoblauch (Ajoen), hochdosiertem Ingwer und Pelargonium sidoides (Cumarine)</a:t>
            </a:r>
          </a:p>
          <a:p>
            <a:pPr>
              <a:spcAft>
                <a:spcPts val="350"/>
              </a:spcAft>
            </a:pPr>
            <a:r>
              <a:rPr sz="1100">
                <a:solidFill>
                  <a:srgbClr val="3B372E"/>
                </a:solidFill>
                <a:latin typeface="Aptos"/>
              </a:rPr>
              <a:t>Alkohol-Unverträglichkeit (Aldehyddehydrogenase-Hemmung): Kapuzinerkresse (Benzylisothiocyanat) vermindert die Alkoholtoleranz deutlich → keinen Alkohol während der Therapie!</a:t>
            </a:r>
          </a:p>
          <a:p>
            <a:pPr>
              <a:spcAft>
                <a:spcPts val="350"/>
              </a:spcAft>
            </a:pPr>
            <a:r>
              <a:rPr sz="1100" b="1">
                <a:solidFill>
                  <a:srgbClr val="394B2D"/>
                </a:solidFill>
                <a:latin typeface="Aptos"/>
              </a:rPr>
              <a:t>Resorptionshemmung durch Gerbstoffe:</a:t>
            </a:r>
            <a:r>
              <a:rPr sz="1100">
                <a:solidFill>
                  <a:srgbClr val="3B372E"/>
                </a:solidFill>
                <a:latin typeface="Aptos"/>
              </a:rPr>
              <a:t> Zistrose (Cistus creticus) und Salbei immer mit mind. 1 Stunde Abstand zu Eisenpräparaten, Schilddrüsenhormonen und anderen Medikamenten einnehmen</a:t>
            </a:r>
          </a:p>
          <a:p>
            <a:pPr>
              <a:spcAft>
                <a:spcPts val="350"/>
              </a:spcAft>
            </a:pPr>
            <a:r>
              <a:rPr sz="1100" b="1">
                <a:solidFill>
                  <a:srgbClr val="394B2D"/>
                </a:solidFill>
                <a:latin typeface="Aptos"/>
              </a:rPr>
              <a:t>Gallensteinleiden (Cholelithiasis):</a:t>
            </a:r>
            <a:r>
              <a:rPr sz="1100">
                <a:solidFill>
                  <a:srgbClr val="3B372E"/>
                </a:solidFill>
                <a:latin typeface="Aptos"/>
              </a:rPr>
              <a:t> Ingwer und Kurkuma wirken stark cholagog (Gallenblasenkontraktion ↑) → bei bekannten Gallensteinen kontraindiziert</a:t>
            </a:r>
          </a:p>
          <a:p>
            <a:pPr>
              <a:spcAft>
                <a:spcPts val="350"/>
              </a:spcAft>
            </a:pPr>
            <a:r>
              <a:rPr sz="1100" b="1">
                <a:solidFill>
                  <a:srgbClr val="394B2D"/>
                </a:solidFill>
                <a:latin typeface="Aptos"/>
              </a:rPr>
              <a:t>Pädiatrie (Kratschmer-Reflex):</a:t>
            </a:r>
            <a:r>
              <a:rPr sz="1100">
                <a:solidFill>
                  <a:srgbClr val="3B372E"/>
                </a:solidFill>
                <a:latin typeface="Aptos"/>
              </a:rPr>
              <a:t> Menthol- und kampferhaltige ätherische Öle (Pfefferminze, Eukalyptus, Rosmarin) niemals im Gesichtsbereich von Säuglingen und Kleinkindern (&lt; 3 J.) anwenden!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down)">
                                      <p:cBhvr>
                                        <p:cTn id="32" dur="4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down)">
                                      <p:cBhvr>
                                        <p:cTn id="37" dur="400"/>
                                        <p:tgtEl>
                                          <p:spTgt spid="1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2" end="2"/>
                                            </p:txEl>
                                          </p:spTgt>
                                        </p:tgtEl>
                                        <p:attrNameLst>
                                          <p:attrName>style.visibility</p:attrName>
                                        </p:attrNameLst>
                                      </p:cBhvr>
                                      <p:to>
                                        <p:strVal val="visible"/>
                                      </p:to>
                                    </p:set>
                                    <p:animEffect transition="in" filter="wipe(down)">
                                      <p:cBhvr>
                                        <p:cTn id="42" dur="400"/>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Effect transition="in" filter="wipe(down)">
                                      <p:cBhvr>
                                        <p:cTn id="47" dur="400"/>
                                        <p:tgtEl>
                                          <p:spTgt spid="1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4" end="4"/>
                                            </p:txEl>
                                          </p:spTgt>
                                        </p:tgtEl>
                                        <p:attrNameLst>
                                          <p:attrName>style.visibility</p:attrName>
                                        </p:attrNameLst>
                                      </p:cBhvr>
                                      <p:to>
                                        <p:strVal val="visible"/>
                                      </p:to>
                                    </p:set>
                                    <p:animEffect transition="in" filter="wipe(down)">
                                      <p:cBhvr>
                                        <p:cTn id="52" dur="400"/>
                                        <p:tgtEl>
                                          <p:spTgt spid="12">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xEl>
                                              <p:pRg st="5" end="5"/>
                                            </p:txEl>
                                          </p:spTgt>
                                        </p:tgtEl>
                                        <p:attrNameLst>
                                          <p:attrName>style.visibility</p:attrName>
                                        </p:attrNameLst>
                                      </p:cBhvr>
                                      <p:to>
                                        <p:strVal val="visible"/>
                                      </p:to>
                                    </p:set>
                                    <p:animEffect transition="in" filter="wipe(down)">
                                      <p:cBhvr>
                                        <p:cTn id="57" dur="4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Klinik · Red Flags</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Sicherheit in der Beratung: Wann ist eine ärztliche Abklärung angezeigt?</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Klare Erkennung von Warnzeichen («Red Flags») und bakteriellen Sekundärkomplikationen</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52</a:t>
            </a:r>
          </a:p>
        </p:txBody>
      </p:sp>
      <p:sp>
        <p:nvSpPr>
          <p:cNvPr id="9" name="CardBg"/>
          <p:cNvSpPr/>
          <p:nvPr/>
        </p:nvSpPr>
        <p:spPr>
          <a:xfrm>
            <a:off x="411480" y="1234440"/>
            <a:ext cx="4617720" cy="58521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6168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Warnzeichen («Red Flags») für zeitnahe ärztliche Diagnostik</a:t>
            </a:r>
          </a:p>
          <a:p>
            <a:pPr>
              <a:spcAft>
                <a:spcPts val="350"/>
              </a:spcAft>
            </a:pPr>
            <a:r>
              <a:rPr sz="1100">
                <a:solidFill>
                  <a:srgbClr val="3B372E"/>
                </a:solidFill>
                <a:latin typeface="Aptos"/>
              </a:rPr>
              <a:t>1. Biphasischer Fieberverlauf («Double Sickening»): Wenn nach 3–5 Tagen scheinbarer Besserung plötzlich erneut hohes Fieber (&gt; 39 °C) und deutliche Zustandsverschlechterung auftreten → dringender Verdacht auf bakterielle Superinfektion (Pneumonie, bakterielle Sinusitis, Otitis media)!</a:t>
            </a:r>
          </a:p>
          <a:p>
            <a:pPr>
              <a:spcAft>
                <a:spcPts val="350"/>
              </a:spcAft>
            </a:pPr>
            <a:r>
              <a:rPr sz="1100" b="1">
                <a:solidFill>
                  <a:srgbClr val="394B2D"/>
                </a:solidFill>
                <a:latin typeface="Aptos"/>
              </a:rPr>
              <a:t>2. Kardiopulmonale Symptome:</a:t>
            </a:r>
            <a:r>
              <a:rPr sz="1100">
                <a:solidFill>
                  <a:srgbClr val="3B372E"/>
                </a:solidFill>
                <a:latin typeface="Aptos"/>
              </a:rPr>
              <a:t> Ruhedyspnoe (Atemnot), beschleunigte Atmung, inspiratorischer Brustschmerz, blutiger/eitrig-rostfarbener Auswurf oder Herzstolpern/Tachykardie (Myokarditis-Abklärung!)</a:t>
            </a:r>
          </a:p>
          <a:p>
            <a:pPr>
              <a:spcAft>
                <a:spcPts val="350"/>
              </a:spcAft>
            </a:pPr>
            <a:r>
              <a:rPr sz="1100" b="1">
                <a:solidFill>
                  <a:srgbClr val="394B2D"/>
                </a:solidFill>
                <a:latin typeface="Aptos"/>
              </a:rPr>
              <a:t>3. HNO-Komplikationen:</a:t>
            </a:r>
            <a:r>
              <a:rPr sz="1100">
                <a:solidFill>
                  <a:srgbClr val="3B372E"/>
                </a:solidFill>
                <a:latin typeface="Aptos"/>
              </a:rPr>
              <a:t> Einseitige, klopfende Gesichtsschmerzen mit Sehstörungen, Kieferklemme, starke Ohrenschmerzen oder eitrige Stippchen auf den Tonsillen mit hohem Fieber ohne Husten (Streptokokken-Angina)</a:t>
            </a:r>
          </a:p>
          <a:p>
            <a:pPr>
              <a:spcAft>
                <a:spcPts val="350"/>
              </a:spcAft>
            </a:pPr>
            <a:r>
              <a:rPr sz="1100" b="1">
                <a:solidFill>
                  <a:srgbClr val="394B2D"/>
                </a:solidFill>
                <a:latin typeface="Aptos"/>
              </a:rPr>
              <a:t>4. Neurologische Zeichen &amp; Risikogruppen:</a:t>
            </a:r>
            <a:r>
              <a:rPr sz="1100">
                <a:solidFill>
                  <a:srgbClr val="3B372E"/>
                </a:solidFill>
                <a:latin typeface="Aptos"/>
              </a:rPr>
              <a:t> Nackensteifigkeit (Meningismus), Somnolenz/Verwirrtheit, Exsikkose sowie Fieber bei Säuglingen (&lt; 3 Monate), Schwangeren oder Immunsupprimierten</a:t>
            </a:r>
          </a:p>
        </p:txBody>
      </p:sp>
      <p:sp>
        <p:nvSpPr>
          <p:cNvPr id="11" name="CardBg"/>
          <p:cNvSpPr/>
          <p:nvPr/>
        </p:nvSpPr>
        <p:spPr>
          <a:xfrm>
            <a:off x="5166360" y="1234440"/>
            <a:ext cx="457200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94376" y="1325880"/>
            <a:ext cx="431596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Komplementäre Begleitung einer notwendigen Antibiotikatherapie</a:t>
            </a:r>
          </a:p>
          <a:p>
            <a:pPr>
              <a:spcAft>
                <a:spcPts val="350"/>
              </a:spcAft>
            </a:pPr>
            <a:r>
              <a:rPr sz="1100">
                <a:solidFill>
                  <a:srgbClr val="3B372E"/>
                </a:solidFill>
                <a:latin typeface="Aptos"/>
              </a:rPr>
              <a:t>Falls ein synthetisches Antibiotikum medizinisch unumgänglich ist, bietet die Naturheilkunde entscheidende Begleitmassnahmen:</a:t>
            </a:r>
          </a:p>
          <a:p>
            <a:pPr>
              <a:spcAft>
                <a:spcPts val="350"/>
              </a:spcAft>
            </a:pPr>
            <a:r>
              <a:rPr sz="1100" b="1">
                <a:solidFill>
                  <a:srgbClr val="394B2D"/>
                </a:solidFill>
                <a:latin typeface="Aptos"/>
              </a:rPr>
              <a:t>1. Schutz des Darmmikrobioms:</a:t>
            </a:r>
            <a:r>
              <a:rPr sz="1100">
                <a:solidFill>
                  <a:srgbClr val="3B372E"/>
                </a:solidFill>
                <a:latin typeface="Aptos"/>
              </a:rPr>
              <a:t> Hochdosierte Multispezies-Probiotika (z. B. Lactibiane® / Saccharomyces boulardii) ab Tag 1 der Antibiotikaeinnahme (mit 2 Stunden Zeitabstand zum Antibiotikum!) über mind. 4 Wochen</a:t>
            </a:r>
          </a:p>
          <a:p>
            <a:pPr>
              <a:spcAft>
                <a:spcPts val="350"/>
              </a:spcAft>
            </a:pPr>
            <a:r>
              <a:rPr sz="1100" b="1">
                <a:solidFill>
                  <a:srgbClr val="394B2D"/>
                </a:solidFill>
                <a:latin typeface="Aptos"/>
              </a:rPr>
              <a:t>2. Biofilm- &amp; Schleimhautregeneration:</a:t>
            </a:r>
            <a:r>
              <a:rPr sz="1100">
                <a:solidFill>
                  <a:srgbClr val="3B372E"/>
                </a:solidFill>
                <a:latin typeface="Aptos"/>
              </a:rPr>
              <a:t> Senföle (Kapuzinerkresse/Meerrettich) und N-Acetylcystein bzw. Thymian/Efeu unterstützen die Schleimlösung</a:t>
            </a:r>
          </a:p>
          <a:p>
            <a:pPr>
              <a:spcAft>
                <a:spcPts val="350"/>
              </a:spcAft>
            </a:pPr>
            <a:r>
              <a:rPr sz="1100">
                <a:solidFill>
                  <a:srgbClr val="3B372E"/>
                </a:solidFill>
                <a:latin typeface="Aptos"/>
              </a:rPr>
              <a:t>3. Mykotherapeutischer &amp; spagyrischer Wiederaufbau: Vitalpilze (Shiitake, Agaricus), Schüssler Nr. 4 + Nr. 10 (Ausleitung) sowie Strath-Hefeplasmolysat zur Wiederherstellung der mukosalen sIgA-Immunität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down)">
                                      <p:cBhvr>
                                        <p:cTn id="32" dur="4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down)">
                                      <p:cBhvr>
                                        <p:cTn id="37" dur="400"/>
                                        <p:tgtEl>
                                          <p:spTgt spid="12">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2" end="2"/>
                                            </p:txEl>
                                          </p:spTgt>
                                        </p:tgtEl>
                                        <p:attrNameLst>
                                          <p:attrName>style.visibility</p:attrName>
                                        </p:attrNameLst>
                                      </p:cBhvr>
                                      <p:to>
                                        <p:strVal val="visible"/>
                                      </p:to>
                                    </p:set>
                                    <p:animEffect transition="in" filter="wipe(down)">
                                      <p:cBhvr>
                                        <p:cTn id="42" dur="400"/>
                                        <p:tgtEl>
                                          <p:spTgt spid="12">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3" end="3"/>
                                            </p:txEl>
                                          </p:spTgt>
                                        </p:tgtEl>
                                        <p:attrNameLst>
                                          <p:attrName>style.visibility</p:attrName>
                                        </p:attrNameLst>
                                      </p:cBhvr>
                                      <p:to>
                                        <p:strVal val="visible"/>
                                      </p:to>
                                    </p:set>
                                    <p:animEffect transition="in" filter="wipe(down)">
                                      <p:cBhvr>
                                        <p:cTn id="47" dur="400"/>
                                        <p:tgtEl>
                                          <p:spTgt spid="1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4" end="4"/>
                                            </p:txEl>
                                          </p:spTgt>
                                        </p:tgtEl>
                                        <p:attrNameLst>
                                          <p:attrName>style.visibility</p:attrName>
                                        </p:attrNameLst>
                                      </p:cBhvr>
                                      <p:to>
                                        <p:strVal val="visible"/>
                                      </p:to>
                                    </p:set>
                                    <p:animEffect transition="in" filter="wipe(down)">
                                      <p:cBhvr>
                                        <p:cTn id="52" dur="4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Praxis-Checkliste · Winterplan</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Praxis-Transfer: Die optimale naturheilkundliche Winter-Hausapotheke</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Kompakte Zusammenstellung für Haushalt, Büro und Reise – damit im Akutmoment sofort gehandelt werden kann</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53</a:t>
            </a:r>
          </a:p>
        </p:txBody>
      </p:sp>
      <p:sp>
        <p:nvSpPr>
          <p:cNvPr id="9" name="CardBg"/>
          <p:cNvSpPr/>
          <p:nvPr/>
        </p:nvSpPr>
        <p:spPr>
          <a:xfrm>
            <a:off x="411480" y="1234440"/>
            <a:ext cx="4572000" cy="58521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1. Tägliche Basis &amp; Prävention (Herbst / Winter)</a:t>
            </a:r>
          </a:p>
          <a:p>
            <a:pPr>
              <a:spcAft>
                <a:spcPts val="350"/>
              </a:spcAft>
            </a:pPr>
            <a:r>
              <a:rPr sz="1100" b="1">
                <a:solidFill>
                  <a:srgbClr val="394B2D"/>
                </a:solidFill>
                <a:latin typeface="Aptos"/>
              </a:rPr>
              <a:t>Sonnen- &amp; Zellschutz:</a:t>
            </a:r>
            <a:r>
              <a:rPr sz="1100">
                <a:solidFill>
                  <a:srgbClr val="3B372E"/>
                </a:solidFill>
                <a:latin typeface="Aptos"/>
              </a:rPr>
              <a:t> Vitamin D3 + K2 Tropfen (2'000–4'000 I.E./Tag) + hochwertiges Omega-3-Algen- oder Fisch-/Krillöl (2 g EPA/DHA)</a:t>
            </a:r>
          </a:p>
          <a:p>
            <a:pPr>
              <a:spcAft>
                <a:spcPts val="350"/>
              </a:spcAft>
            </a:pPr>
            <a:r>
              <a:rPr sz="1100" b="1">
                <a:solidFill>
                  <a:srgbClr val="394B2D"/>
                </a:solidFill>
                <a:latin typeface="Aptos"/>
              </a:rPr>
              <a:t>Spurenelemente &amp; Vitalstoffe:</a:t>
            </a:r>
            <a:r>
              <a:rPr sz="1100">
                <a:solidFill>
                  <a:srgbClr val="3B372E"/>
                </a:solidFill>
                <a:latin typeface="Aptos"/>
              </a:rPr>
              <a:t> Organisches Zink (15–25 mg) &amp; Selen (100 µg) sowie Kräuter-Hefeplasmolysat Strath</a:t>
            </a:r>
          </a:p>
          <a:p>
            <a:pPr>
              <a:spcAft>
                <a:spcPts val="350"/>
              </a:spcAft>
            </a:pPr>
            <a:r>
              <a:rPr sz="1100" b="1">
                <a:solidFill>
                  <a:srgbClr val="394B2D"/>
                </a:solidFill>
                <a:latin typeface="Aptos"/>
              </a:rPr>
              <a:t>Darm &amp; Immuntraining:</a:t>
            </a:r>
            <a:r>
              <a:rPr sz="1100">
                <a:solidFill>
                  <a:srgbClr val="3B372E"/>
                </a:solidFill>
                <a:latin typeface="Aptos"/>
              </a:rPr>
              <a:t> Multispezies-Probiotikum (Kur über 1–2 Monate) + Vitalpilze (Agaricus / Shiitake)</a:t>
            </a:r>
          </a:p>
          <a:p>
            <a:pPr>
              <a:spcAft>
                <a:spcPts val="350"/>
              </a:spcAft>
            </a:pPr>
            <a:r>
              <a:rPr sz="1100" b="1">
                <a:solidFill>
                  <a:srgbClr val="394B2D"/>
                </a:solidFill>
                <a:latin typeface="Aptos"/>
              </a:rPr>
              <a:t>Kulinarische Phytotherapie:</a:t>
            </a:r>
            <a:r>
              <a:rPr sz="1100">
                <a:solidFill>
                  <a:srgbClr val="3B372E"/>
                </a:solidFill>
                <a:latin typeface="Aptos"/>
              </a:rPr>
              <a:t> Frischer Ingwer, Kurkuma, schwarzer Pfeffer, Knoblauch, Meerrettich, Zitronen und einheimische Winter-Wildkräuter</a:t>
            </a:r>
          </a:p>
          <a:p>
            <a:pPr>
              <a:spcAft>
                <a:spcPts val="350"/>
              </a:spcAft>
            </a:pPr>
            <a:r>
              <a:rPr sz="1100" b="1">
                <a:solidFill>
                  <a:srgbClr val="394B2D"/>
                </a:solidFill>
                <a:latin typeface="Aptos"/>
              </a:rPr>
              <a:t>Raumklima &amp; Hydrotherapie:</a:t>
            </a:r>
            <a:r>
              <a:rPr sz="1100">
                <a:solidFill>
                  <a:srgbClr val="3B372E"/>
                </a:solidFill>
                <a:latin typeface="Aptos"/>
              </a:rPr>
              <a:t> Hygrometer (Ziel 45–50 % Feuchte), ätherisches Arvenöl im Schlafraum, regelmässiges Kneippen / Wechselduschen</a:t>
            </a:r>
          </a:p>
        </p:txBody>
      </p:sp>
      <p:sp>
        <p:nvSpPr>
          <p:cNvPr id="11" name="CardBg"/>
          <p:cNvSpPr/>
          <p:nvPr/>
        </p:nvSpPr>
        <p:spPr>
          <a:xfrm>
            <a:off x="5120640" y="1234440"/>
            <a:ext cx="4617720" cy="58521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5669280"/>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2. Sofort-Griffbereit für die ersten Erkältungsstunden</a:t>
            </a:r>
          </a:p>
          <a:p>
            <a:pPr>
              <a:spcAft>
                <a:spcPts val="350"/>
              </a:spcAft>
            </a:pPr>
            <a:r>
              <a:rPr sz="1100" b="1">
                <a:solidFill>
                  <a:srgbClr val="394B2D"/>
                </a:solidFill>
                <a:latin typeface="Aptos"/>
              </a:rPr>
              <a:t>Viren-Blocker für unterwegs:</a:t>
            </a:r>
            <a:r>
              <a:rPr sz="1100">
                <a:solidFill>
                  <a:srgbClr val="3B372E"/>
                </a:solidFill>
                <a:latin typeface="Aptos"/>
              </a:rPr>
              <a:t> Zistrosen-Lutschtabletten (Cistus creticus) + Echinacea-Salbei-Halsspray / Tinktur</a:t>
            </a:r>
          </a:p>
          <a:p>
            <a:pPr>
              <a:spcAft>
                <a:spcPts val="350"/>
              </a:spcAft>
            </a:pPr>
            <a:r>
              <a:rPr sz="1100" b="1">
                <a:solidFill>
                  <a:srgbClr val="394B2D"/>
                </a:solidFill>
                <a:latin typeface="Aptos"/>
              </a:rPr>
              <a:t>Pflanzliche Akut-Spezialitäten:</a:t>
            </a:r>
            <a:r>
              <a:rPr sz="1100">
                <a:solidFill>
                  <a:srgbClr val="3B372E"/>
                </a:solidFill>
                <a:latin typeface="Aptos"/>
              </a:rPr>
              <a:t> Pelargonium-sidoides-Extrakt (Tropfen/Tabletten/Sachets) + Kapuzinerkresse-Meerrettich-Filmtabletten + Gemmo-Spray (Ribes nigrum / Rosa canina)</a:t>
            </a:r>
          </a:p>
          <a:p>
            <a:pPr>
              <a:spcAft>
                <a:spcPts val="350"/>
              </a:spcAft>
            </a:pPr>
            <a:r>
              <a:rPr sz="1100" b="1">
                <a:solidFill>
                  <a:srgbClr val="394B2D"/>
                </a:solidFill>
                <a:latin typeface="Aptos"/>
              </a:rPr>
              <a:t>Biochemie nach Dr. Schüssler:</a:t>
            </a:r>
            <a:r>
              <a:rPr sz="1100">
                <a:solidFill>
                  <a:srgbClr val="3B372E"/>
                </a:solidFill>
                <a:latin typeface="Aptos"/>
              </a:rPr>
              <a:t> Das Immuntrio Nr. 3, Nr. 4, Nr. 10 (+ Nr. 21) sowie Selomida® Erkältung</a:t>
            </a:r>
          </a:p>
          <a:p>
            <a:pPr>
              <a:spcAft>
                <a:spcPts val="350"/>
              </a:spcAft>
            </a:pPr>
            <a:r>
              <a:rPr sz="1100" b="1">
                <a:solidFill>
                  <a:srgbClr val="394B2D"/>
                </a:solidFill>
                <a:latin typeface="Aptos"/>
              </a:rPr>
              <a:t>Arzneitee-Vorrat:</a:t>
            </a:r>
            <a:r>
              <a:rPr sz="1100">
                <a:solidFill>
                  <a:srgbClr val="3B372E"/>
                </a:solidFill>
                <a:latin typeface="Aptos"/>
              </a:rPr>
              <a:t> 8-Kräuter-Erkältungstee (Salbei, Holunder, Anis, Wollblume, Linde, Pfefferminze, Stechpalme, Süssholz) + Holundersirup</a:t>
            </a:r>
          </a:p>
          <a:p>
            <a:pPr>
              <a:spcAft>
                <a:spcPts val="350"/>
              </a:spcAft>
            </a:pPr>
            <a:r>
              <a:rPr sz="1100" b="1">
                <a:solidFill>
                  <a:srgbClr val="394B2D"/>
                </a:solidFill>
                <a:latin typeface="Aptos"/>
              </a:rPr>
              <a:t>Äussere Anwendungen:</a:t>
            </a:r>
            <a:r>
              <a:rPr sz="1100">
                <a:solidFill>
                  <a:srgbClr val="3B372E"/>
                </a:solidFill>
                <a:latin typeface="Aptos"/>
              </a:rPr>
              <a:t> Nasendusch-Kännchen mit reinem Meersalz (0,9 % / 2,0 %), Thymian-/Edeltannen-Erkältungsbad und Küchenzwiebeln für das nächtliche Zwiebelsäckli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down)">
                                      <p:cBhvr>
                                        <p:cTn id="22" dur="4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down)">
                                      <p:cBhvr>
                                        <p:cTn id="27" dur="4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wipe(down)">
                                      <p:cBhvr>
                                        <p:cTn id="32" dur="4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wipe(down)">
                                      <p:cBhvr>
                                        <p:cTn id="37" dur="4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wipe(down)">
                                      <p:cBhvr>
                                        <p:cTn id="42" dur="400"/>
                                        <p:tgtEl>
                                          <p:spTgt spid="1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animEffect transition="in" filter="wipe(down)">
                                      <p:cBhvr>
                                        <p:cTn id="47" dur="400"/>
                                        <p:tgtEl>
                                          <p:spTgt spid="1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
                                            <p:txEl>
                                              <p:pRg st="3" end="3"/>
                                            </p:txEl>
                                          </p:spTgt>
                                        </p:tgtEl>
                                        <p:attrNameLst>
                                          <p:attrName>style.visibility</p:attrName>
                                        </p:attrNameLst>
                                      </p:cBhvr>
                                      <p:to>
                                        <p:strVal val="visible"/>
                                      </p:to>
                                    </p:set>
                                    <p:animEffect transition="in" filter="wipe(down)">
                                      <p:cBhvr>
                                        <p:cTn id="52" dur="400"/>
                                        <p:tgtEl>
                                          <p:spTgt spid="12">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xEl>
                                              <p:pRg st="4" end="4"/>
                                            </p:txEl>
                                          </p:spTgt>
                                        </p:tgtEl>
                                        <p:attrNameLst>
                                          <p:attrName>style.visibility</p:attrName>
                                        </p:attrNameLst>
                                      </p:cBhvr>
                                      <p:to>
                                        <p:strVal val="visible"/>
                                      </p:to>
                                    </p:set>
                                    <p:animEffect transition="in" filter="wipe(down)">
                                      <p:cBhvr>
                                        <p:cTn id="57" dur="400"/>
                                        <p:tgtEl>
                                          <p:spTgt spid="12">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2">
                                            <p:txEl>
                                              <p:pRg st="5" end="5"/>
                                            </p:txEl>
                                          </p:spTgt>
                                        </p:tgtEl>
                                        <p:attrNameLst>
                                          <p:attrName>style.visibility</p:attrName>
                                        </p:attrNameLst>
                                      </p:cBhvr>
                                      <p:to>
                                        <p:strVal val="visible"/>
                                      </p:to>
                                    </p:set>
                                    <p:animEffect transition="in" filter="wipe(down)">
                                      <p:cBhvr>
                                        <p:cTn id="62" dur="4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HeaderBar"/>
          <p:cNvSpPr/>
          <p:nvPr/>
        </p:nvSpPr>
        <p:spPr>
          <a:xfrm>
            <a:off x="0" y="0"/>
            <a:ext cx="10159898" cy="128016"/>
          </a:xfrm>
          <a:prstGeom prst="rect">
            <a:avLst/>
          </a:prstGeom>
          <a:solidFill>
            <a:srgbClr val="394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ategoryBadge"/>
          <p:cNvSpPr/>
          <p:nvPr/>
        </p:nvSpPr>
        <p:spPr>
          <a:xfrm>
            <a:off x="7452360" y="256032"/>
            <a:ext cx="2340864" cy="310896"/>
          </a:xfrm>
          <a:prstGeom prst="roundRect">
            <a:avLst/>
          </a:prstGeom>
          <a:solidFill>
            <a:srgbClr val="EFEADC"/>
          </a:solidFill>
          <a:ln w="12700">
            <a:solidFill>
              <a:srgbClr val="6F7E52"/>
            </a:solidFill>
          </a:ln>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r>
              <a:rPr sz="1050" b="1">
                <a:solidFill>
                  <a:srgbClr val="394B2D"/>
                </a:solidFill>
                <a:latin typeface="Aptos"/>
              </a:rPr>
              <a:t>Fachdiskussion · Exkurs</a:t>
            </a:r>
          </a:p>
        </p:txBody>
      </p:sp>
      <p:sp>
        <p:nvSpPr>
          <p:cNvPr id="4" name="SlideTitle"/>
          <p:cNvSpPr txBox="1"/>
          <p:nvPr/>
        </p:nvSpPr>
        <p:spPr>
          <a:xfrm>
            <a:off x="411480" y="219456"/>
            <a:ext cx="6949440" cy="530352"/>
          </a:xfrm>
          <a:prstGeom prst="rect">
            <a:avLst/>
          </a:prstGeom>
          <a:noFill/>
        </p:spPr>
        <p:txBody>
          <a:bodyPr wrap="square" lIns="0" rIns="0" tIns="0" bIns="0">
            <a:spAutoFit/>
          </a:bodyPr>
          <a:lstStyle/>
          <a:p>
            <a:r>
              <a:rPr sz="2500" b="1">
                <a:solidFill>
                  <a:srgbClr val="394B2D"/>
                </a:solidFill>
                <a:latin typeface="Georgia"/>
              </a:rPr>
              <a:t>Vertiefungs-Impulse für die Fachdiskussion: Manuka &amp; Moringa</a:t>
            </a:r>
          </a:p>
        </p:txBody>
      </p:sp>
      <p:sp>
        <p:nvSpPr>
          <p:cNvPr id="5" name="SlideSubtitle"/>
          <p:cNvSpPr txBox="1"/>
          <p:nvPr/>
        </p:nvSpPr>
        <p:spPr>
          <a:xfrm>
            <a:off x="411480" y="768096"/>
            <a:ext cx="9326880" cy="329184"/>
          </a:xfrm>
          <a:prstGeom prst="rect">
            <a:avLst/>
          </a:prstGeom>
          <a:noFill/>
        </p:spPr>
        <p:txBody>
          <a:bodyPr wrap="square" lIns="0" rIns="0" tIns="0" bIns="0">
            <a:spAutoFit/>
          </a:bodyPr>
          <a:lstStyle/>
          <a:p>
            <a:r>
              <a:rPr sz="1400" i="1">
                <a:solidFill>
                  <a:srgbClr val="916542"/>
                </a:solidFill>
                <a:latin typeface="Georgia"/>
              </a:rPr>
              <a:t>Ergänzende naturheilkundliche Spezialitäten und offene Fragerunde</a:t>
            </a:r>
          </a:p>
        </p:txBody>
      </p:sp>
      <p:sp>
        <p:nvSpPr>
          <p:cNvPr id="6" name="FooterLine"/>
          <p:cNvSpPr/>
          <p:nvPr/>
        </p:nvSpPr>
        <p:spPr>
          <a:xfrm>
            <a:off x="365760" y="7333488"/>
            <a:ext cx="9427464" cy="18288"/>
          </a:xfrm>
          <a:prstGeom prst="rect">
            <a:avLst/>
          </a:prstGeom>
          <a:solidFill>
            <a:srgbClr val="D6C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FooterText"/>
          <p:cNvSpPr txBox="1"/>
          <p:nvPr/>
        </p:nvSpPr>
        <p:spPr>
          <a:xfrm>
            <a:off x="365760" y="7360920"/>
            <a:ext cx="6858000" cy="219456"/>
          </a:xfrm>
          <a:prstGeom prst="rect">
            <a:avLst/>
          </a:prstGeom>
          <a:noFill/>
        </p:spPr>
        <p:txBody>
          <a:bodyPr wrap="none" lIns="0" rIns="0" tIns="0" bIns="0">
            <a:spAutoFit/>
          </a:bodyPr>
          <a:lstStyle/>
          <a:p>
            <a:r>
              <a:rPr sz="950">
                <a:solidFill>
                  <a:srgbClr val="645E4F"/>
                </a:solidFill>
                <a:latin typeface="Aptos"/>
              </a:rPr>
              <a:t>Drogerie Zumsteg AG · Fachvortrag «Gesund durch den Winter» · Naturheilkunde &amp; Phytotherapie</a:t>
            </a:r>
          </a:p>
        </p:txBody>
      </p:sp>
      <p:sp>
        <p:nvSpPr>
          <p:cNvPr id="8" name="FooterPageNum"/>
          <p:cNvSpPr txBox="1"/>
          <p:nvPr/>
        </p:nvSpPr>
        <p:spPr>
          <a:xfrm>
            <a:off x="9052560" y="7351775"/>
            <a:ext cx="740664" cy="228600"/>
          </a:xfrm>
          <a:prstGeom prst="rect">
            <a:avLst/>
          </a:prstGeom>
          <a:noFill/>
        </p:spPr>
        <p:txBody>
          <a:bodyPr wrap="none" lIns="0" rIns="0" tIns="0" bIns="0">
            <a:spAutoFit/>
          </a:bodyPr>
          <a:lstStyle/>
          <a:p>
            <a:pPr algn="r"/>
            <a:r>
              <a:rPr sz="1050" b="1">
                <a:solidFill>
                  <a:srgbClr val="394B2D"/>
                </a:solidFill>
                <a:latin typeface="Aptos"/>
              </a:rPr>
              <a:t>54</a:t>
            </a:r>
          </a:p>
        </p:txBody>
      </p:sp>
      <p:sp>
        <p:nvSpPr>
          <p:cNvPr id="9" name="CardBg"/>
          <p:cNvSpPr/>
          <p:nvPr/>
        </p:nvSpPr>
        <p:spPr>
          <a:xfrm>
            <a:off x="411480" y="1234440"/>
            <a:ext cx="4572000" cy="333756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LineAnimBox"/>
          <p:cNvSpPr txBox="1"/>
          <p:nvPr/>
        </p:nvSpPr>
        <p:spPr>
          <a:xfrm>
            <a:off x="539496" y="1325880"/>
            <a:ext cx="4315968" cy="31546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Exkurs 1: Neuseeländischer Manuka-Honig (Leptospermum scoparium)</a:t>
            </a:r>
          </a:p>
          <a:p>
            <a:pPr>
              <a:spcAft>
                <a:spcPts val="350"/>
              </a:spcAft>
            </a:pPr>
            <a:r>
              <a:rPr sz="1080" b="1">
                <a:solidFill>
                  <a:srgbClr val="394B2D"/>
                </a:solidFill>
                <a:latin typeface="Aptos"/>
              </a:rPr>
              <a:t>Stammpflanze:</a:t>
            </a:r>
            <a:r>
              <a:rPr sz="1080">
                <a:solidFill>
                  <a:srgbClr val="3B372E"/>
                </a:solidFill>
                <a:latin typeface="Aptos"/>
              </a:rPr>
              <a:t> Südseemyrte (Manuka-Strauch, Familie Myrtaceae, verwandt mit dem Australischen Teebaum)</a:t>
            </a:r>
          </a:p>
          <a:p>
            <a:pPr>
              <a:spcAft>
                <a:spcPts val="350"/>
              </a:spcAft>
            </a:pPr>
            <a:r>
              <a:rPr sz="1080">
                <a:solidFill>
                  <a:srgbClr val="3B372E"/>
                </a:solidFill>
                <a:latin typeface="Aptos"/>
              </a:rPr>
              <a:t>Leitwirkstoff Methylglyoxal (MGO, entsteht aus Dihydroxyaceton im Nektar): Während normaler Bienenhonig primär über hitzeempfindliches Wasserstoffperoxid (Glukoseoxidase) wirkt, ist MGO (100+ bis 800+ mg/kg) hitzestabil und wirkt selbst gegen hartnäckige Biofilme im Rachen- und Wundbereich stark bakterizid und entzündungshemmend!</a:t>
            </a:r>
          </a:p>
        </p:txBody>
      </p:sp>
      <p:sp>
        <p:nvSpPr>
          <p:cNvPr id="11" name="CardBg"/>
          <p:cNvSpPr/>
          <p:nvPr/>
        </p:nvSpPr>
        <p:spPr>
          <a:xfrm>
            <a:off x="5120640" y="1234440"/>
            <a:ext cx="4617720" cy="3337560"/>
          </a:xfrm>
          <a:prstGeom prst="roundRect">
            <a:avLst>
              <a:gd name="adj" fmla="val 3000"/>
            </a:avLst>
          </a:prstGeom>
          <a:solidFill>
            <a:srgbClr val="EFEADC"/>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LineAnimBox"/>
          <p:cNvSpPr txBox="1"/>
          <p:nvPr/>
        </p:nvSpPr>
        <p:spPr>
          <a:xfrm>
            <a:off x="5248655" y="1325880"/>
            <a:ext cx="4361688" cy="3154679"/>
          </a:xfrm>
          <a:prstGeom prst="rect">
            <a:avLst/>
          </a:prstGeom>
          <a:noFill/>
        </p:spPr>
        <p:txBody>
          <a:bodyPr wrap="square" lIns="36576" rIns="36576" tIns="18288" bIns="18288">
            <a:spAutoFit/>
          </a:bodyPr>
          <a:lstStyle/>
          <a:p>
            <a:pPr>
              <a:spcAft>
                <a:spcPts val="400"/>
              </a:spcAft>
            </a:pPr>
            <a:r>
              <a:rPr sz="1350" b="1">
                <a:solidFill>
                  <a:srgbClr val="394B2D"/>
                </a:solidFill>
                <a:latin typeface="Georgia"/>
              </a:rPr>
              <a:t>Exkurs 2: Meerrettichbaum (Moringa oleifera Lam.)</a:t>
            </a:r>
          </a:p>
          <a:p>
            <a:pPr>
              <a:spcAft>
                <a:spcPts val="350"/>
              </a:spcAft>
            </a:pPr>
            <a:r>
              <a:rPr sz="1080" b="1">
                <a:solidFill>
                  <a:srgbClr val="394B2D"/>
                </a:solidFill>
                <a:latin typeface="Aptos"/>
              </a:rPr>
              <a:t>Botanik &amp; Signatur:</a:t>
            </a:r>
            <a:r>
              <a:rPr sz="1080">
                <a:solidFill>
                  <a:srgbClr val="3B372E"/>
                </a:solidFill>
                <a:latin typeface="Aptos"/>
              </a:rPr>
              <a:t> Tropischer «Wunderbaum» vom Fuss des Himalaya (Familie Moringaceae); verdankt seinen deutschen Namen den scharfen Senfölglykosiden (Glucosinolaten wie Glucomoringin) in den Wurzeln und Blättern</a:t>
            </a:r>
          </a:p>
          <a:p>
            <a:pPr>
              <a:spcAft>
                <a:spcPts val="350"/>
              </a:spcAft>
            </a:pPr>
            <a:r>
              <a:rPr sz="1080" b="1">
                <a:solidFill>
                  <a:srgbClr val="394B2D"/>
                </a:solidFill>
                <a:latin typeface="Aptos"/>
              </a:rPr>
              <a:t>Vitalstoffdichte der Blätter:</a:t>
            </a:r>
            <a:r>
              <a:rPr sz="1080">
                <a:solidFill>
                  <a:srgbClr val="3B372E"/>
                </a:solidFill>
                <a:latin typeface="Aptos"/>
              </a:rPr>
              <a:t> Liefert hochkonzentriert Vitamin A/β-Carotin, Vitamin C, Vitamin E, Eisen, Calcium, Selen, alle essenziellen Aminosäuren, Zeatin (Cytokinin-Pflanzenhormon) sowie Quercetin und Kaempferol</a:t>
            </a:r>
          </a:p>
        </p:txBody>
      </p:sp>
      <p:sp>
        <p:nvSpPr>
          <p:cNvPr id="13" name="CardBg"/>
          <p:cNvSpPr/>
          <p:nvPr/>
        </p:nvSpPr>
        <p:spPr>
          <a:xfrm>
            <a:off x="411480" y="4709160"/>
            <a:ext cx="9326880" cy="2377440"/>
          </a:xfrm>
          <a:prstGeom prst="roundRect">
            <a:avLst>
              <a:gd name="adj" fmla="val 3000"/>
            </a:avLst>
          </a:prstGeom>
          <a:solidFill>
            <a:srgbClr val="FFFDF8"/>
          </a:solidFill>
          <a:ln w="12700">
            <a:solidFill>
              <a:srgbClr val="D6CEB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LineAnimBox"/>
          <p:cNvSpPr txBox="1"/>
          <p:nvPr/>
        </p:nvSpPr>
        <p:spPr>
          <a:xfrm>
            <a:off x="539496" y="4800600"/>
            <a:ext cx="9070848" cy="2194560"/>
          </a:xfrm>
          <a:prstGeom prst="rect">
            <a:avLst/>
          </a:prstGeom>
          <a:noFill/>
        </p:spPr>
        <p:txBody>
          <a:bodyPr wrap="square" lIns="36576" rIns="36576" tIns="18288" bIns="18288">
            <a:spAutoFit/>
          </a:bodyPr>
          <a:lstStyle/>
          <a:p>
            <a:pPr>
              <a:spcAft>
                <a:spcPts val="400"/>
              </a:spcAft>
            </a:pPr>
            <a:r>
              <a:rPr sz="1400" b="1">
                <a:solidFill>
                  <a:srgbClr val="394B2D"/>
                </a:solidFill>
                <a:latin typeface="Georgia"/>
              </a:rPr>
              <a:t>Leitfragen für unseren Erfahrungsaustausch</a:t>
            </a:r>
          </a:p>
          <a:p>
            <a:pPr>
              <a:spcAft>
                <a:spcPts val="350"/>
              </a:spcAft>
            </a:pPr>
            <a:r>
              <a:rPr sz="1150">
                <a:solidFill>
                  <a:srgbClr val="3B372E"/>
                </a:solidFill>
                <a:latin typeface="Aptos"/>
              </a:rPr>
              <a:t>1. Welche Arzneipflanzen- oder Galenik-Kombination (Tinktur, Presssaft, Spagyrik, Gemmotherapie) hat sich in Ihrem Umfeld am besten bewährt?</a:t>
            </a:r>
          </a:p>
          <a:p>
            <a:pPr>
              <a:spcAft>
                <a:spcPts val="350"/>
              </a:spcAft>
            </a:pPr>
            <a:r>
              <a:rPr sz="1150">
                <a:solidFill>
                  <a:srgbClr val="3B372E"/>
                </a:solidFill>
                <a:latin typeface="Aptos"/>
              </a:rPr>
              <a:t>2. Wo erleben Sie im Geschäfts- und Familienalltag die grössten Hebel für eine stabile Winter-Immunität?</a:t>
            </a:r>
          </a:p>
          <a:p>
            <a:pPr>
              <a:spcAft>
                <a:spcPts val="350"/>
              </a:spcAft>
            </a:pPr>
            <a:r>
              <a:rPr sz="1150">
                <a:solidFill>
                  <a:srgbClr val="3B372E"/>
                </a:solidFill>
                <a:latin typeface="Aptos"/>
              </a:rPr>
              <a:t>3. Welche offenen Fragen zu Dosierungen, Rezepturen oder Wechselwirkungen dürfen wir gemeinsam klären?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4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4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4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wipe(down)">
                                      <p:cBhvr>
                                        <p:cTn id="22" dur="4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wipe(down)">
                                      <p:cBhvr>
                                        <p:cTn id="27" dur="400"/>
                                        <p:tgtEl>
                                          <p:spTgt spid="1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wipe(down)">
                                      <p:cBhvr>
                                        <p:cTn id="32" dur="400"/>
                                        <p:tgtEl>
                                          <p:spTgt spid="1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down)">
                                      <p:cBhvr>
                                        <p:cTn id="37" dur="400"/>
                                        <p:tgtEl>
                                          <p:spTgt spid="1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xEl>
                                              <p:pRg st="1" end="1"/>
                                            </p:txEl>
                                          </p:spTgt>
                                        </p:tgtEl>
                                        <p:attrNameLst>
                                          <p:attrName>style.visibility</p:attrName>
                                        </p:attrNameLst>
                                      </p:cBhvr>
                                      <p:to>
                                        <p:strVal val="visible"/>
                                      </p:to>
                                    </p:set>
                                    <p:animEffect transition="in" filter="wipe(down)">
                                      <p:cBhvr>
                                        <p:cTn id="42" dur="400"/>
                                        <p:tgtEl>
                                          <p:spTgt spid="1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4">
                                            <p:txEl>
                                              <p:pRg st="2" end="2"/>
                                            </p:txEl>
                                          </p:spTgt>
                                        </p:tgtEl>
                                        <p:attrNameLst>
                                          <p:attrName>style.visibility</p:attrName>
                                        </p:attrNameLst>
                                      </p:cBhvr>
                                      <p:to>
                                        <p:strVal val="visible"/>
                                      </p:to>
                                    </p:set>
                                    <p:animEffect transition="in" filter="wipe(down)">
                                      <p:cBhvr>
                                        <p:cTn id="47" dur="400"/>
                                        <p:tgtEl>
                                          <p:spTgt spid="1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4">
                                            <p:txEl>
                                              <p:pRg st="3" end="3"/>
                                            </p:txEl>
                                          </p:spTgt>
                                        </p:tgtEl>
                                        <p:attrNameLst>
                                          <p:attrName>style.visibility</p:attrName>
                                        </p:attrNameLst>
                                      </p:cBhvr>
                                      <p:to>
                                        <p:strVal val="visible"/>
                                      </p:to>
                                    </p:set>
                                    <p:animEffect transition="in" filter="wipe(down)">
                                      <p:cBhvr>
                                        <p:cTn id="52" dur="4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P spid="14" grpId="0" build="p"/>
    </p:bldLst>
  </p:timing>
</p:sld>
</file>

<file path=ppt/theme/theme1.xml><?xml version="1.0" encoding="utf-8"?>
<a:theme xmlns:a="http://schemas.openxmlformats.org/drawingml/2006/main" name="MasterSlide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sterSlide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Benutzerdefiniert</PresentationFormat>
  <Slides>55</Slides>
  <Notes>50</Notes>
  <HiddenSlides>0</HiddenSlides>
  <ScaleCrop>false</ScaleCrop>
  <HeadingPairs>
    <vt:vector size="4" baseType="variant">
      <vt:variant>
        <vt:lpstr>Design</vt:lpstr>
      </vt:variant>
      <vt:variant>
        <vt:i4>2</vt:i4>
      </vt:variant>
      <vt:variant>
        <vt:lpstr>Folientitel</vt:lpstr>
      </vt:variant>
      <vt:variant>
        <vt:i4>55</vt:i4>
      </vt:variant>
    </vt:vector>
  </HeadingPairs>
  <TitlesOfParts>
    <vt:vector size="57" baseType="lpstr">
      <vt:lpstr>MasterSlide0</vt:lpstr>
      <vt:lpstr>MasterSlide1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revision>95</cp:revision>
  <cp:lastPrinted>2026-10-18T05:02:30Z</cp:lastPrinted>
  <dcterms:modified xsi:type="dcterms:W3CDTF">2026-10-19T15:14:22Z</dcterms:modified>
</cp:coreProperties>
</file>